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45899-31AF-4879-B875-B9C81496BB08}"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AB148-6CF1-41CB-BC4E-B9BF2BF9BF0C}" type="slidenum">
              <a:rPr lang="en-US" smtClean="0"/>
              <a:t>‹#›</a:t>
            </a:fld>
            <a:endParaRPr lang="en-US"/>
          </a:p>
        </p:txBody>
      </p:sp>
    </p:spTree>
    <p:extLst>
      <p:ext uri="{BB962C8B-B14F-4D97-AF65-F5344CB8AC3E}">
        <p14:creationId xmlns:p14="http://schemas.microsoft.com/office/powerpoint/2010/main" val="58249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AB148-6CF1-41CB-BC4E-B9BF2BF9BF0C}" type="slidenum">
              <a:rPr lang="en-US" smtClean="0"/>
              <a:t>3</a:t>
            </a:fld>
            <a:endParaRPr lang="en-US"/>
          </a:p>
        </p:txBody>
      </p:sp>
    </p:spTree>
    <p:extLst>
      <p:ext uri="{BB962C8B-B14F-4D97-AF65-F5344CB8AC3E}">
        <p14:creationId xmlns:p14="http://schemas.microsoft.com/office/powerpoint/2010/main" val="369147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87E75-828A-4FA1-9496-8E217E4675CF}"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390328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7E75-828A-4FA1-9496-8E217E4675CF}"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400165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7E75-828A-4FA1-9496-8E217E4675CF}"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261468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87E75-828A-4FA1-9496-8E217E4675CF}"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261306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787E75-828A-4FA1-9496-8E217E4675CF}"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60075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87E75-828A-4FA1-9496-8E217E4675CF}"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127135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87E75-828A-4FA1-9496-8E217E4675CF}"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368794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87E75-828A-4FA1-9496-8E217E4675CF}"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177564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87E75-828A-4FA1-9496-8E217E4675CF}"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81258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87E75-828A-4FA1-9496-8E217E4675CF}"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390537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87E75-828A-4FA1-9496-8E217E4675CF}"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48974-029E-4572-89D2-6A2D48B93D54}" type="slidenum">
              <a:rPr lang="en-US" smtClean="0"/>
              <a:t>‹#›</a:t>
            </a:fld>
            <a:endParaRPr lang="en-US"/>
          </a:p>
        </p:txBody>
      </p:sp>
    </p:spTree>
    <p:extLst>
      <p:ext uri="{BB962C8B-B14F-4D97-AF65-F5344CB8AC3E}">
        <p14:creationId xmlns:p14="http://schemas.microsoft.com/office/powerpoint/2010/main" val="232587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87E75-828A-4FA1-9496-8E217E4675CF}" type="datetimeFigureOut">
              <a:rPr lang="en-US" smtClean="0"/>
              <a:t>10/27/2022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48974-029E-4572-89D2-6A2D48B93D54}" type="slidenum">
              <a:rPr lang="en-US" smtClean="0"/>
              <a:t>‹#›</a:t>
            </a:fld>
            <a:endParaRPr lang="en-US"/>
          </a:p>
        </p:txBody>
      </p:sp>
    </p:spTree>
    <p:extLst>
      <p:ext uri="{BB962C8B-B14F-4D97-AF65-F5344CB8AC3E}">
        <p14:creationId xmlns:p14="http://schemas.microsoft.com/office/powerpoint/2010/main" val="258159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851" y="449705"/>
            <a:ext cx="11737299" cy="5727258"/>
          </a:xfrm>
        </p:spPr>
        <p:txBody>
          <a:bodyPr>
            <a:noAutofit/>
          </a:bodyPr>
          <a:lstStyle/>
          <a:p>
            <a:pPr algn="ctr" rtl="1"/>
            <a:r>
              <a:rPr lang="ar-IQ" sz="4000" dirty="0" smtClean="0">
                <a:solidFill>
                  <a:schemeClr val="accent1"/>
                </a:solidFill>
                <a:cs typeface="+mj-cs"/>
              </a:rPr>
              <a:t>المحاضرة الثانية </a:t>
            </a:r>
          </a:p>
          <a:p>
            <a:pPr algn="justLow" rtl="1"/>
            <a:r>
              <a:rPr lang="ar-IQ" sz="4000" dirty="0" smtClean="0">
                <a:cs typeface="+mj-cs"/>
              </a:rPr>
              <a:t>الصفات الظاهرية </a:t>
            </a:r>
            <a:r>
              <a:rPr lang="en-US" sz="4000" dirty="0" smtClean="0">
                <a:cs typeface="+mj-cs"/>
              </a:rPr>
              <a:t>)</a:t>
            </a:r>
            <a:r>
              <a:rPr lang="ar-IQ" sz="4000" dirty="0" smtClean="0">
                <a:cs typeface="+mj-cs"/>
              </a:rPr>
              <a:t>المورفولولجية</a:t>
            </a:r>
            <a:r>
              <a:rPr lang="en-US" sz="4000" dirty="0" smtClean="0">
                <a:cs typeface="+mj-cs"/>
              </a:rPr>
              <a:t>(</a:t>
            </a:r>
            <a:r>
              <a:rPr lang="ar-IQ" sz="4000" dirty="0" smtClean="0">
                <a:cs typeface="+mj-cs"/>
              </a:rPr>
              <a:t> للبكتريا</a:t>
            </a:r>
            <a:r>
              <a:rPr lang="en-US" sz="4000" dirty="0" smtClean="0">
                <a:cs typeface="+mj-cs"/>
              </a:rPr>
              <a:t> </a:t>
            </a:r>
            <a:r>
              <a:rPr lang="ar-IQ" sz="4000" dirty="0" smtClean="0">
                <a:cs typeface="+mj-cs"/>
              </a:rPr>
              <a:t>تشمل الحجم والشكل والتركيب وطريقة التجمع والحركة. وخلايا البكتريا قد تكون كروية أو عصوية أو حلزونية بعضها قد يتجمع على هيئة أزواج أو عناقيد أو سلاسل أو خيوط وحجمها صغير جداً ويتراوح قطرها من </a:t>
            </a:r>
            <a:r>
              <a:rPr lang="en-US" sz="4000" dirty="0" smtClean="0">
                <a:cs typeface="+mj-cs"/>
              </a:rPr>
              <a:t>)</a:t>
            </a:r>
            <a:r>
              <a:rPr lang="ar-IQ" sz="4000" dirty="0" smtClean="0">
                <a:cs typeface="+mj-cs"/>
              </a:rPr>
              <a:t>0.5 – 1 مايكرومتر)المايكرومتر= 6-10 من المتر. </a:t>
            </a:r>
          </a:p>
          <a:p>
            <a:pPr algn="justLow" rtl="1"/>
            <a:r>
              <a:rPr lang="ar-IQ" sz="4000" dirty="0" smtClean="0">
                <a:cs typeface="+mj-cs"/>
              </a:rPr>
              <a:t>الخلية البكتيرية المثالية اما أن تكون كروية </a:t>
            </a:r>
            <a:r>
              <a:rPr lang="en-US" sz="4000" dirty="0" smtClean="0">
                <a:cs typeface="+mj-cs"/>
              </a:rPr>
              <a:t>coccus </a:t>
            </a:r>
            <a:r>
              <a:rPr lang="ar-IQ" sz="4000" dirty="0" smtClean="0">
                <a:cs typeface="+mj-cs"/>
              </a:rPr>
              <a:t>أو عصوية مستقيمة </a:t>
            </a:r>
            <a:r>
              <a:rPr lang="en-US" sz="4000" dirty="0" smtClean="0">
                <a:cs typeface="+mj-cs"/>
              </a:rPr>
              <a:t>Bacillus </a:t>
            </a:r>
            <a:r>
              <a:rPr lang="ar-IQ" sz="4000" dirty="0" smtClean="0">
                <a:cs typeface="+mj-cs"/>
              </a:rPr>
              <a:t>أو حلزونية</a:t>
            </a:r>
            <a:r>
              <a:rPr lang="en-US" sz="4000" dirty="0" smtClean="0">
                <a:cs typeface="+mj-cs"/>
              </a:rPr>
              <a:t> </a:t>
            </a:r>
            <a:r>
              <a:rPr lang="ar-IQ" sz="4000" dirty="0" smtClean="0">
                <a:cs typeface="+mj-cs"/>
              </a:rPr>
              <a:t> </a:t>
            </a:r>
            <a:r>
              <a:rPr lang="en-US" sz="4000" dirty="0" smtClean="0">
                <a:cs typeface="+mj-cs"/>
              </a:rPr>
              <a:t>spirillum</a:t>
            </a:r>
            <a:endParaRPr lang="en-US" sz="4000" dirty="0">
              <a:cs typeface="+mj-cs"/>
            </a:endParaRPr>
          </a:p>
        </p:txBody>
      </p:sp>
    </p:spTree>
    <p:extLst>
      <p:ext uri="{BB962C8B-B14F-4D97-AF65-F5344CB8AC3E}">
        <p14:creationId xmlns:p14="http://schemas.microsoft.com/office/powerpoint/2010/main" val="314792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52" y="659568"/>
            <a:ext cx="11317574" cy="707886"/>
          </a:xfrm>
          <a:prstGeom prst="rect">
            <a:avLst/>
          </a:prstGeom>
        </p:spPr>
        <p:txBody>
          <a:bodyPr wrap="square">
            <a:spAutoFit/>
          </a:bodyPr>
          <a:lstStyle/>
          <a:p>
            <a:pPr algn="justLow" rtl="1"/>
            <a:endParaRPr lang="en-US" sz="4000" dirty="0"/>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sp>
        <p:nvSpPr>
          <p:cNvPr id="7" name="Rectangle 6"/>
          <p:cNvSpPr/>
          <p:nvPr/>
        </p:nvSpPr>
        <p:spPr>
          <a:xfrm>
            <a:off x="1" y="197346"/>
            <a:ext cx="11992130" cy="7478970"/>
          </a:xfrm>
          <a:prstGeom prst="rect">
            <a:avLst/>
          </a:prstGeom>
        </p:spPr>
        <p:txBody>
          <a:bodyPr wrap="square">
            <a:spAutoFit/>
          </a:bodyPr>
          <a:lstStyle/>
          <a:p>
            <a:pPr algn="ctr" rtl="1"/>
            <a:r>
              <a:rPr lang="en-US" sz="4000" dirty="0" err="1">
                <a:solidFill>
                  <a:schemeClr val="accent1"/>
                </a:solidFill>
                <a:cs typeface="+mj-cs"/>
              </a:rPr>
              <a:t>تشريح</a:t>
            </a:r>
            <a:r>
              <a:rPr lang="en-US" sz="4000" dirty="0">
                <a:solidFill>
                  <a:schemeClr val="accent1"/>
                </a:solidFill>
                <a:cs typeface="+mj-cs"/>
              </a:rPr>
              <a:t> </a:t>
            </a:r>
            <a:r>
              <a:rPr lang="en-US" sz="4000" dirty="0" err="1">
                <a:solidFill>
                  <a:schemeClr val="accent1"/>
                </a:solidFill>
                <a:cs typeface="+mj-cs"/>
              </a:rPr>
              <a:t>البكتريا</a:t>
            </a:r>
            <a:r>
              <a:rPr lang="en-US" sz="4000" dirty="0">
                <a:solidFill>
                  <a:schemeClr val="accent1"/>
                </a:solidFill>
                <a:cs typeface="+mj-cs"/>
              </a:rPr>
              <a:t> </a:t>
            </a:r>
            <a:endParaRPr lang="ar-IQ" sz="4000" dirty="0" smtClean="0">
              <a:solidFill>
                <a:schemeClr val="accent1"/>
              </a:solidFill>
              <a:cs typeface="+mj-cs"/>
            </a:endParaRPr>
          </a:p>
          <a:p>
            <a:pPr algn="ctr" rtl="1"/>
            <a:endParaRPr lang="en-US" sz="4000" dirty="0">
              <a:solidFill>
                <a:schemeClr val="accent1"/>
              </a:solidFill>
              <a:cs typeface="+mj-cs"/>
            </a:endParaRPr>
          </a:p>
          <a:p>
            <a:pPr algn="justLow" rtl="1"/>
            <a:r>
              <a:rPr lang="en-US" sz="4000" dirty="0" err="1">
                <a:solidFill>
                  <a:schemeClr val="accent2"/>
                </a:solidFill>
                <a:cs typeface="+mj-cs"/>
              </a:rPr>
              <a:t>التراكيب</a:t>
            </a:r>
            <a:r>
              <a:rPr lang="en-US" sz="4000" dirty="0">
                <a:solidFill>
                  <a:schemeClr val="accent2"/>
                </a:solidFill>
                <a:cs typeface="+mj-cs"/>
              </a:rPr>
              <a:t> </a:t>
            </a:r>
            <a:r>
              <a:rPr lang="en-US" sz="4000" dirty="0" err="1">
                <a:solidFill>
                  <a:schemeClr val="accent2"/>
                </a:solidFill>
                <a:cs typeface="+mj-cs"/>
              </a:rPr>
              <a:t>التي</a:t>
            </a:r>
            <a:r>
              <a:rPr lang="en-US" sz="4000" dirty="0">
                <a:solidFill>
                  <a:schemeClr val="accent2"/>
                </a:solidFill>
                <a:cs typeface="+mj-cs"/>
              </a:rPr>
              <a:t> </a:t>
            </a:r>
            <a:r>
              <a:rPr lang="en-US" sz="4000" dirty="0" err="1">
                <a:solidFill>
                  <a:schemeClr val="accent2"/>
                </a:solidFill>
                <a:cs typeface="+mj-cs"/>
              </a:rPr>
              <a:t>تقع</a:t>
            </a:r>
            <a:r>
              <a:rPr lang="en-US" sz="4000" dirty="0">
                <a:solidFill>
                  <a:schemeClr val="accent2"/>
                </a:solidFill>
                <a:cs typeface="+mj-cs"/>
              </a:rPr>
              <a:t> </a:t>
            </a:r>
            <a:r>
              <a:rPr lang="en-US" sz="4000" dirty="0" err="1">
                <a:solidFill>
                  <a:schemeClr val="accent2"/>
                </a:solidFill>
                <a:cs typeface="+mj-cs"/>
              </a:rPr>
              <a:t>خارج</a:t>
            </a:r>
            <a:r>
              <a:rPr lang="en-US" sz="4000" dirty="0">
                <a:solidFill>
                  <a:schemeClr val="accent2"/>
                </a:solidFill>
                <a:cs typeface="+mj-cs"/>
              </a:rPr>
              <a:t> </a:t>
            </a:r>
            <a:r>
              <a:rPr lang="en-US" sz="4000" dirty="0" err="1">
                <a:solidFill>
                  <a:schemeClr val="accent2"/>
                </a:solidFill>
                <a:cs typeface="+mj-cs"/>
              </a:rPr>
              <a:t>الجدار</a:t>
            </a:r>
            <a:r>
              <a:rPr lang="en-US" sz="4000" dirty="0">
                <a:solidFill>
                  <a:schemeClr val="accent2"/>
                </a:solidFill>
                <a:cs typeface="+mj-cs"/>
              </a:rPr>
              <a:t> </a:t>
            </a:r>
            <a:r>
              <a:rPr lang="en-US" sz="4000" dirty="0" err="1">
                <a:solidFill>
                  <a:schemeClr val="accent2"/>
                </a:solidFill>
                <a:cs typeface="+mj-cs"/>
              </a:rPr>
              <a:t>الخلوي</a:t>
            </a:r>
            <a:r>
              <a:rPr lang="en-US" sz="4000" dirty="0">
                <a:solidFill>
                  <a:schemeClr val="accent2"/>
                </a:solidFill>
                <a:cs typeface="+mj-cs"/>
              </a:rPr>
              <a:t>. </a:t>
            </a:r>
            <a:endParaRPr lang="ar-IQ" sz="4000" dirty="0" smtClean="0">
              <a:solidFill>
                <a:schemeClr val="accent2"/>
              </a:solidFill>
              <a:cs typeface="+mj-cs"/>
            </a:endParaRPr>
          </a:p>
          <a:p>
            <a:pPr algn="justLow" rtl="1"/>
            <a:endParaRPr lang="en-US" sz="4000" dirty="0">
              <a:solidFill>
                <a:schemeClr val="accent2"/>
              </a:solidFill>
              <a:cs typeface="+mj-cs"/>
            </a:endParaRPr>
          </a:p>
          <a:p>
            <a:pPr algn="justLow" rtl="1"/>
            <a:r>
              <a:rPr lang="en-US" sz="4000" dirty="0">
                <a:cs typeface="+mj-cs"/>
              </a:rPr>
              <a:t>1- </a:t>
            </a:r>
            <a:r>
              <a:rPr lang="en-US" sz="4000" dirty="0" err="1">
                <a:cs typeface="+mj-cs"/>
              </a:rPr>
              <a:t>جدار</a:t>
            </a:r>
            <a:r>
              <a:rPr lang="en-US" sz="4000" dirty="0">
                <a:cs typeface="+mj-cs"/>
              </a:rPr>
              <a:t> </a:t>
            </a:r>
            <a:r>
              <a:rPr lang="en-US" sz="4000" dirty="0" err="1">
                <a:cs typeface="+mj-cs"/>
              </a:rPr>
              <a:t>الخلية</a:t>
            </a:r>
            <a:r>
              <a:rPr lang="en-US" sz="4000" dirty="0">
                <a:cs typeface="+mj-cs"/>
              </a:rPr>
              <a:t> cell wall/ </a:t>
            </a:r>
            <a:r>
              <a:rPr lang="en-US" sz="4000" dirty="0" err="1">
                <a:cs typeface="+mj-cs"/>
              </a:rPr>
              <a:t>وظيفته</a:t>
            </a:r>
            <a:r>
              <a:rPr lang="en-US" sz="4000" dirty="0">
                <a:cs typeface="+mj-cs"/>
              </a:rPr>
              <a:t> </a:t>
            </a:r>
            <a:r>
              <a:rPr lang="en-US" sz="4000" dirty="0" err="1">
                <a:cs typeface="+mj-cs"/>
              </a:rPr>
              <a:t>الحد</a:t>
            </a:r>
            <a:r>
              <a:rPr lang="en-US" sz="4000" dirty="0">
                <a:cs typeface="+mj-cs"/>
              </a:rPr>
              <a:t> </a:t>
            </a:r>
            <a:r>
              <a:rPr lang="en-US" sz="4000" dirty="0" err="1">
                <a:cs typeface="+mj-cs"/>
              </a:rPr>
              <a:t>من</a:t>
            </a:r>
            <a:r>
              <a:rPr lang="en-US" sz="4000" dirty="0">
                <a:cs typeface="+mj-cs"/>
              </a:rPr>
              <a:t> </a:t>
            </a:r>
            <a:r>
              <a:rPr lang="en-US" sz="4000" dirty="0" err="1">
                <a:cs typeface="+mj-cs"/>
              </a:rPr>
              <a:t>تمدد</a:t>
            </a:r>
            <a:r>
              <a:rPr lang="en-US" sz="4000" dirty="0">
                <a:cs typeface="+mj-cs"/>
              </a:rPr>
              <a:t> </a:t>
            </a:r>
            <a:r>
              <a:rPr lang="en-US" sz="4000" dirty="0" err="1">
                <a:cs typeface="+mj-cs"/>
              </a:rPr>
              <a:t>الخلية</a:t>
            </a:r>
            <a:r>
              <a:rPr lang="en-US" sz="4000" dirty="0">
                <a:cs typeface="+mj-cs"/>
              </a:rPr>
              <a:t> </a:t>
            </a:r>
            <a:r>
              <a:rPr lang="en-US" sz="4000" dirty="0" err="1">
                <a:cs typeface="+mj-cs"/>
              </a:rPr>
              <a:t>وانفجارها</a:t>
            </a:r>
            <a:r>
              <a:rPr lang="en-US" sz="4000" dirty="0">
                <a:cs typeface="+mj-cs"/>
              </a:rPr>
              <a:t> </a:t>
            </a:r>
            <a:r>
              <a:rPr lang="en-US" sz="4000" dirty="0" err="1">
                <a:cs typeface="+mj-cs"/>
              </a:rPr>
              <a:t>نتيجة</a:t>
            </a:r>
            <a:r>
              <a:rPr lang="en-US" sz="4000" dirty="0">
                <a:cs typeface="+mj-cs"/>
              </a:rPr>
              <a:t> </a:t>
            </a:r>
            <a:r>
              <a:rPr lang="en-US" sz="4000" dirty="0" err="1">
                <a:cs typeface="+mj-cs"/>
              </a:rPr>
              <a:t>دخول</a:t>
            </a:r>
            <a:r>
              <a:rPr lang="en-US" sz="4000" dirty="0">
                <a:cs typeface="+mj-cs"/>
              </a:rPr>
              <a:t> </a:t>
            </a:r>
            <a:r>
              <a:rPr lang="en-US" sz="4000" dirty="0" err="1">
                <a:cs typeface="+mj-cs"/>
              </a:rPr>
              <a:t>الماء</a:t>
            </a:r>
            <a:r>
              <a:rPr lang="en-US" sz="4000" dirty="0">
                <a:cs typeface="+mj-cs"/>
              </a:rPr>
              <a:t> </a:t>
            </a:r>
            <a:r>
              <a:rPr lang="en-US" sz="4000" dirty="0" err="1">
                <a:cs typeface="+mj-cs"/>
              </a:rPr>
              <a:t>اليها</a:t>
            </a:r>
            <a:r>
              <a:rPr lang="en-US" sz="4000" dirty="0">
                <a:cs typeface="+mj-cs"/>
              </a:rPr>
              <a:t> </a:t>
            </a:r>
            <a:r>
              <a:rPr lang="en-US" sz="4000" dirty="0" err="1" smtClean="0">
                <a:cs typeface="+mj-cs"/>
              </a:rPr>
              <a:t>ويتركب</a:t>
            </a:r>
            <a:r>
              <a:rPr lang="en-US" sz="4000" dirty="0" smtClean="0">
                <a:cs typeface="+mj-cs"/>
              </a:rPr>
              <a:t> </a:t>
            </a:r>
            <a:r>
              <a:rPr lang="en-US" sz="4000" dirty="0" err="1">
                <a:cs typeface="+mj-cs"/>
              </a:rPr>
              <a:t>من</a:t>
            </a:r>
            <a:r>
              <a:rPr lang="en-US" sz="4000" dirty="0">
                <a:cs typeface="+mj-cs"/>
              </a:rPr>
              <a:t> </a:t>
            </a:r>
            <a:r>
              <a:rPr lang="en-US" sz="4000" dirty="0" err="1">
                <a:cs typeface="+mj-cs"/>
              </a:rPr>
              <a:t>مادة</a:t>
            </a:r>
            <a:r>
              <a:rPr lang="en-US" sz="4000" dirty="0">
                <a:cs typeface="+mj-cs"/>
              </a:rPr>
              <a:t> </a:t>
            </a:r>
            <a:r>
              <a:rPr lang="en-US" sz="4000" dirty="0" err="1">
                <a:cs typeface="+mj-cs"/>
              </a:rPr>
              <a:t>تسمى</a:t>
            </a:r>
            <a:r>
              <a:rPr lang="en-US" sz="4000" dirty="0">
                <a:cs typeface="+mj-cs"/>
              </a:rPr>
              <a:t> </a:t>
            </a:r>
            <a:r>
              <a:rPr lang="en-US" sz="4000" dirty="0" err="1" smtClean="0">
                <a:cs typeface="+mj-cs"/>
              </a:rPr>
              <a:t>ببتيدوكلايكان</a:t>
            </a:r>
            <a:r>
              <a:rPr lang="ar-IQ" sz="4000" dirty="0" smtClean="0">
                <a:cs typeface="+mj-cs"/>
              </a:rPr>
              <a:t> </a:t>
            </a:r>
            <a:r>
              <a:rPr lang="en-US" sz="4000" dirty="0" smtClean="0">
                <a:cs typeface="+mj-cs"/>
              </a:rPr>
              <a:t>peptidoglycan </a:t>
            </a:r>
            <a:r>
              <a:rPr lang="ar-IQ" sz="4000" dirty="0" smtClean="0">
                <a:cs typeface="+mj-cs"/>
              </a:rPr>
              <a:t> </a:t>
            </a:r>
            <a:r>
              <a:rPr lang="en-US" sz="4000" dirty="0" err="1" smtClean="0">
                <a:cs typeface="+mj-cs"/>
              </a:rPr>
              <a:t>واحياناً</a:t>
            </a:r>
            <a:r>
              <a:rPr lang="en-US" sz="4000" dirty="0" smtClean="0">
                <a:cs typeface="+mj-cs"/>
              </a:rPr>
              <a:t> </a:t>
            </a:r>
            <a:r>
              <a:rPr lang="en-US" sz="4000" dirty="0" err="1">
                <a:cs typeface="+mj-cs"/>
              </a:rPr>
              <a:t>تسمى</a:t>
            </a:r>
            <a:r>
              <a:rPr lang="en-US" sz="4000" dirty="0">
                <a:cs typeface="+mj-cs"/>
              </a:rPr>
              <a:t> </a:t>
            </a:r>
            <a:r>
              <a:rPr lang="en-US" sz="4000" dirty="0" err="1" smtClean="0">
                <a:cs typeface="+mj-cs"/>
              </a:rPr>
              <a:t>الميورين</a:t>
            </a:r>
            <a:r>
              <a:rPr lang="en-US" sz="4000" dirty="0" smtClean="0">
                <a:cs typeface="+mj-cs"/>
              </a:rPr>
              <a:t>(Murein</a:t>
            </a:r>
            <a:r>
              <a:rPr lang="en-US" sz="4000" dirty="0">
                <a:cs typeface="+mj-cs"/>
              </a:rPr>
              <a:t>)</a:t>
            </a:r>
            <a:r>
              <a:rPr lang="en-US" sz="4000" dirty="0" smtClean="0">
                <a:cs typeface="+mj-cs"/>
              </a:rPr>
              <a:t> </a:t>
            </a:r>
            <a:r>
              <a:rPr lang="en-US" sz="4000" dirty="0" err="1" smtClean="0">
                <a:cs typeface="+mj-cs"/>
              </a:rPr>
              <a:t>وهي</a:t>
            </a:r>
            <a:r>
              <a:rPr lang="en-US" sz="4000" dirty="0" smtClean="0">
                <a:cs typeface="+mj-cs"/>
              </a:rPr>
              <a:t> </a:t>
            </a:r>
            <a:r>
              <a:rPr lang="en-US" sz="4000" dirty="0" err="1">
                <a:cs typeface="+mj-cs"/>
              </a:rPr>
              <a:t>مادة</a:t>
            </a:r>
            <a:r>
              <a:rPr lang="en-US" sz="4000" dirty="0">
                <a:cs typeface="+mj-cs"/>
              </a:rPr>
              <a:t> </a:t>
            </a:r>
            <a:r>
              <a:rPr lang="en-US" sz="4000" dirty="0" err="1">
                <a:cs typeface="+mj-cs"/>
              </a:rPr>
              <a:t>غير</a:t>
            </a:r>
            <a:r>
              <a:rPr lang="en-US" sz="4000" dirty="0">
                <a:cs typeface="+mj-cs"/>
              </a:rPr>
              <a:t> </a:t>
            </a:r>
            <a:r>
              <a:rPr lang="en-US" sz="4000" dirty="0" err="1">
                <a:cs typeface="+mj-cs"/>
              </a:rPr>
              <a:t>قابلة</a:t>
            </a:r>
            <a:r>
              <a:rPr lang="en-US" sz="4000" dirty="0">
                <a:cs typeface="+mj-cs"/>
              </a:rPr>
              <a:t> </a:t>
            </a:r>
            <a:r>
              <a:rPr lang="en-US" sz="4000" dirty="0" err="1">
                <a:cs typeface="+mj-cs"/>
              </a:rPr>
              <a:t>للذوبان</a:t>
            </a:r>
            <a:r>
              <a:rPr lang="en-US" sz="4000" dirty="0">
                <a:cs typeface="+mj-cs"/>
              </a:rPr>
              <a:t>، </a:t>
            </a:r>
            <a:r>
              <a:rPr lang="en-US" sz="4000" dirty="0" err="1">
                <a:cs typeface="+mj-cs"/>
              </a:rPr>
              <a:t>مسامية</a:t>
            </a:r>
            <a:r>
              <a:rPr lang="en-US" sz="4000" dirty="0">
                <a:cs typeface="+mj-cs"/>
              </a:rPr>
              <a:t> </a:t>
            </a:r>
            <a:r>
              <a:rPr lang="en-US" sz="4000" dirty="0" err="1">
                <a:cs typeface="+mj-cs"/>
              </a:rPr>
              <a:t>موجودة</a:t>
            </a:r>
            <a:r>
              <a:rPr lang="en-US" sz="4000" dirty="0">
                <a:cs typeface="+mj-cs"/>
              </a:rPr>
              <a:t> </a:t>
            </a:r>
            <a:r>
              <a:rPr lang="en-US" sz="4000" dirty="0" err="1">
                <a:cs typeface="+mj-cs"/>
              </a:rPr>
              <a:t>في</a:t>
            </a:r>
            <a:r>
              <a:rPr lang="en-US" sz="4000" dirty="0">
                <a:cs typeface="+mj-cs"/>
              </a:rPr>
              <a:t> </a:t>
            </a:r>
            <a:r>
              <a:rPr lang="en-US" sz="4000" dirty="0" err="1">
                <a:cs typeface="+mj-cs"/>
              </a:rPr>
              <a:t>الخلايا</a:t>
            </a:r>
            <a:r>
              <a:rPr lang="en-US" sz="4000" dirty="0">
                <a:cs typeface="+mj-cs"/>
              </a:rPr>
              <a:t> </a:t>
            </a:r>
            <a:r>
              <a:rPr lang="en-US" sz="4000" dirty="0" err="1">
                <a:cs typeface="+mj-cs"/>
              </a:rPr>
              <a:t>بدائية</a:t>
            </a:r>
            <a:r>
              <a:rPr lang="en-US" sz="4000" dirty="0">
                <a:cs typeface="+mj-cs"/>
              </a:rPr>
              <a:t> </a:t>
            </a:r>
            <a:r>
              <a:rPr lang="en-US" sz="4000" dirty="0" err="1">
                <a:cs typeface="+mj-cs"/>
              </a:rPr>
              <a:t>النواة</a:t>
            </a:r>
            <a:r>
              <a:rPr lang="en-US" sz="4000" dirty="0">
                <a:cs typeface="+mj-cs"/>
              </a:rPr>
              <a:t> </a:t>
            </a:r>
            <a:r>
              <a:rPr lang="en-US" sz="4000" dirty="0" err="1">
                <a:cs typeface="+mj-cs"/>
              </a:rPr>
              <a:t>procaryote</a:t>
            </a:r>
            <a:r>
              <a:rPr lang="en-US" sz="4000" dirty="0">
                <a:cs typeface="+mj-cs"/>
              </a:rPr>
              <a:t> </a:t>
            </a:r>
            <a:r>
              <a:rPr lang="en-US" sz="4000" dirty="0" smtClean="0">
                <a:cs typeface="+mj-cs"/>
              </a:rPr>
              <a:t> </a:t>
            </a:r>
            <a:r>
              <a:rPr lang="en-US" sz="4000" dirty="0" err="1" smtClean="0">
                <a:cs typeface="+mj-cs"/>
              </a:rPr>
              <a:t>وغير</a:t>
            </a:r>
            <a:r>
              <a:rPr lang="en-US" sz="4000" dirty="0" smtClean="0">
                <a:cs typeface="+mj-cs"/>
              </a:rPr>
              <a:t> </a:t>
            </a:r>
            <a:r>
              <a:rPr lang="en-US" sz="4000" dirty="0" err="1" smtClean="0">
                <a:cs typeface="+mj-cs"/>
              </a:rPr>
              <a:t>موجودة</a:t>
            </a:r>
            <a:r>
              <a:rPr lang="en-US" sz="4000" dirty="0" smtClean="0">
                <a:cs typeface="+mj-cs"/>
              </a:rPr>
              <a:t> </a:t>
            </a:r>
            <a:r>
              <a:rPr lang="en-US" sz="4000" dirty="0" err="1">
                <a:cs typeface="+mj-cs"/>
              </a:rPr>
              <a:t>في</a:t>
            </a:r>
            <a:r>
              <a:rPr lang="en-US" sz="4000" dirty="0">
                <a:cs typeface="+mj-cs"/>
              </a:rPr>
              <a:t> </a:t>
            </a:r>
            <a:r>
              <a:rPr lang="en-US" sz="4000" dirty="0" err="1">
                <a:cs typeface="+mj-cs"/>
              </a:rPr>
              <a:t>الحقيقية</a:t>
            </a:r>
            <a:r>
              <a:rPr lang="en-US" sz="4000" dirty="0">
                <a:cs typeface="+mj-cs"/>
              </a:rPr>
              <a:t> </a:t>
            </a:r>
            <a:r>
              <a:rPr lang="en-US" sz="4000" dirty="0" err="1">
                <a:cs typeface="+mj-cs"/>
              </a:rPr>
              <a:t>النواة</a:t>
            </a:r>
            <a:r>
              <a:rPr lang="en-US" sz="4000" dirty="0">
                <a:cs typeface="+mj-cs"/>
              </a:rPr>
              <a:t> </a:t>
            </a:r>
            <a:r>
              <a:rPr lang="en-US" sz="4000" dirty="0" err="1" smtClean="0">
                <a:cs typeface="+mj-cs"/>
              </a:rPr>
              <a:t>Eucaryote</a:t>
            </a:r>
            <a:r>
              <a:rPr lang="en-US" sz="4000" dirty="0" smtClean="0">
                <a:cs typeface="+mj-cs"/>
              </a:rPr>
              <a:t> </a:t>
            </a:r>
            <a:r>
              <a:rPr lang="ar-IQ" sz="4000" dirty="0" smtClean="0">
                <a:cs typeface="+mj-cs"/>
              </a:rPr>
              <a:t>و</a:t>
            </a:r>
            <a:r>
              <a:rPr lang="en-US" sz="4000" dirty="0" err="1" smtClean="0">
                <a:cs typeface="+mj-cs"/>
              </a:rPr>
              <a:t>مادة</a:t>
            </a:r>
            <a:r>
              <a:rPr lang="en-US" sz="4000" dirty="0" smtClean="0">
                <a:cs typeface="+mj-cs"/>
              </a:rPr>
              <a:t> </a:t>
            </a:r>
            <a:r>
              <a:rPr lang="en-US" sz="4000" dirty="0" err="1">
                <a:cs typeface="+mj-cs"/>
              </a:rPr>
              <a:t>الببتيدوكلايكان</a:t>
            </a:r>
            <a:r>
              <a:rPr lang="en-US" sz="4000" dirty="0">
                <a:cs typeface="+mj-cs"/>
              </a:rPr>
              <a:t> </a:t>
            </a:r>
            <a:r>
              <a:rPr lang="en-US" sz="4000" dirty="0" err="1">
                <a:cs typeface="+mj-cs"/>
              </a:rPr>
              <a:t>تشكل</a:t>
            </a:r>
            <a:r>
              <a:rPr lang="en-US" sz="4000" dirty="0">
                <a:cs typeface="+mj-cs"/>
              </a:rPr>
              <a:t> 51% </a:t>
            </a:r>
            <a:r>
              <a:rPr lang="en-US" sz="4000" dirty="0" err="1">
                <a:cs typeface="+mj-cs"/>
              </a:rPr>
              <a:t>من</a:t>
            </a:r>
            <a:r>
              <a:rPr lang="en-US" sz="4000" dirty="0">
                <a:cs typeface="+mj-cs"/>
              </a:rPr>
              <a:t> </a:t>
            </a:r>
            <a:r>
              <a:rPr lang="en-US" sz="4000" dirty="0" err="1">
                <a:cs typeface="+mj-cs"/>
              </a:rPr>
              <a:t>الوزن</a:t>
            </a:r>
            <a:r>
              <a:rPr lang="en-US" sz="4000" dirty="0">
                <a:cs typeface="+mj-cs"/>
              </a:rPr>
              <a:t> </a:t>
            </a:r>
            <a:r>
              <a:rPr lang="en-US" sz="4000" dirty="0" err="1">
                <a:cs typeface="+mj-cs"/>
              </a:rPr>
              <a:t>الجاف</a:t>
            </a:r>
            <a:r>
              <a:rPr lang="en-US" sz="4000" dirty="0">
                <a:cs typeface="+mj-cs"/>
              </a:rPr>
              <a:t> </a:t>
            </a:r>
            <a:r>
              <a:rPr lang="en-US" sz="4000" dirty="0" err="1" smtClean="0">
                <a:cs typeface="+mj-cs"/>
              </a:rPr>
              <a:t>لجدار</a:t>
            </a:r>
            <a:r>
              <a:rPr lang="en-US" sz="4000" dirty="0" smtClean="0">
                <a:cs typeface="+mj-cs"/>
              </a:rPr>
              <a:t> </a:t>
            </a:r>
            <a:r>
              <a:rPr lang="en-US" sz="4000" dirty="0" err="1">
                <a:cs typeface="+mj-cs"/>
              </a:rPr>
              <a:t>الخلايا</a:t>
            </a:r>
            <a:r>
              <a:rPr lang="en-US" sz="4000" dirty="0">
                <a:cs typeface="+mj-cs"/>
              </a:rPr>
              <a:t> +G </a:t>
            </a:r>
            <a:r>
              <a:rPr lang="en-US" sz="4000" dirty="0" err="1">
                <a:cs typeface="+mj-cs"/>
              </a:rPr>
              <a:t>في</a:t>
            </a:r>
            <a:r>
              <a:rPr lang="en-US" sz="4000" dirty="0">
                <a:cs typeface="+mj-cs"/>
              </a:rPr>
              <a:t> </a:t>
            </a:r>
            <a:r>
              <a:rPr lang="en-US" sz="4000" dirty="0" err="1">
                <a:cs typeface="+mj-cs"/>
              </a:rPr>
              <a:t>حين</a:t>
            </a:r>
            <a:r>
              <a:rPr lang="en-US" sz="4000" dirty="0">
                <a:cs typeface="+mj-cs"/>
              </a:rPr>
              <a:t> </a:t>
            </a:r>
            <a:r>
              <a:rPr lang="en-US" sz="4000" dirty="0" err="1">
                <a:cs typeface="+mj-cs"/>
              </a:rPr>
              <a:t>تشكل</a:t>
            </a:r>
            <a:r>
              <a:rPr lang="en-US" sz="4000" dirty="0">
                <a:cs typeface="+mj-cs"/>
              </a:rPr>
              <a:t> 11% </a:t>
            </a:r>
            <a:r>
              <a:rPr lang="en-US" sz="4000" dirty="0" err="1">
                <a:cs typeface="+mj-cs"/>
              </a:rPr>
              <a:t>من</a:t>
            </a:r>
            <a:r>
              <a:rPr lang="en-US" sz="4000" dirty="0">
                <a:cs typeface="+mj-cs"/>
              </a:rPr>
              <a:t> </a:t>
            </a:r>
            <a:r>
              <a:rPr lang="en-US" sz="4000" dirty="0" err="1">
                <a:cs typeface="+mj-cs"/>
              </a:rPr>
              <a:t>الوزن</a:t>
            </a:r>
            <a:r>
              <a:rPr lang="en-US" sz="4000" dirty="0">
                <a:cs typeface="+mj-cs"/>
              </a:rPr>
              <a:t> </a:t>
            </a:r>
            <a:r>
              <a:rPr lang="en-US" sz="4000" dirty="0" err="1">
                <a:cs typeface="+mj-cs"/>
              </a:rPr>
              <a:t>الجاف</a:t>
            </a:r>
            <a:r>
              <a:rPr lang="en-US" sz="4000" dirty="0">
                <a:cs typeface="+mj-cs"/>
              </a:rPr>
              <a:t> </a:t>
            </a:r>
            <a:r>
              <a:rPr lang="en-US" sz="4000" dirty="0" err="1">
                <a:cs typeface="+mj-cs"/>
              </a:rPr>
              <a:t>لجدار</a:t>
            </a:r>
            <a:r>
              <a:rPr lang="en-US" sz="4000" dirty="0">
                <a:cs typeface="+mj-cs"/>
              </a:rPr>
              <a:t> </a:t>
            </a:r>
            <a:r>
              <a:rPr lang="en-US" sz="4000" dirty="0" err="1">
                <a:cs typeface="+mj-cs"/>
              </a:rPr>
              <a:t>الخلايا</a:t>
            </a:r>
            <a:r>
              <a:rPr lang="en-US" sz="4000" dirty="0">
                <a:cs typeface="+mj-cs"/>
              </a:rPr>
              <a:t> -G. </a:t>
            </a:r>
            <a:endParaRPr lang="ar-IQ" sz="4000" dirty="0" smtClean="0">
              <a:cs typeface="+mj-cs"/>
            </a:endParaRPr>
          </a:p>
          <a:p>
            <a:pPr algn="justLow" rtl="1"/>
            <a:endParaRPr lang="ar-IQ" sz="4000" dirty="0">
              <a:cs typeface="+mj-cs"/>
            </a:endParaRPr>
          </a:p>
          <a:p>
            <a:pPr algn="justLow" rtl="1"/>
            <a:endParaRPr lang="ar-IQ" sz="4000" dirty="0" smtClean="0">
              <a:cs typeface="+mj-cs"/>
            </a:endParaRPr>
          </a:p>
        </p:txBody>
      </p:sp>
    </p:spTree>
    <p:extLst>
      <p:ext uri="{BB962C8B-B14F-4D97-AF65-F5344CB8AC3E}">
        <p14:creationId xmlns:p14="http://schemas.microsoft.com/office/powerpoint/2010/main" val="206909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3" y="404733"/>
            <a:ext cx="11707318" cy="6056028"/>
          </a:xfrm>
        </p:spPr>
        <p:txBody>
          <a:bodyPr>
            <a:normAutofit/>
          </a:bodyPr>
          <a:lstStyle/>
          <a:p>
            <a:pPr algn="justLow" rtl="1"/>
            <a:r>
              <a:rPr lang="en-US" sz="4000" dirty="0">
                <a:latin typeface="Times New Roman" panose="02020603050405020304" pitchFamily="18" charset="0"/>
                <a:cs typeface="Times New Roman" panose="02020603050405020304" pitchFamily="18" charset="0"/>
              </a:rPr>
              <a:t>كذلك </a:t>
            </a:r>
            <a:r>
              <a:rPr lang="en-US" sz="4000" dirty="0" err="1">
                <a:latin typeface="Times New Roman" panose="02020603050405020304" pitchFamily="18" charset="0"/>
                <a:cs typeface="Times New Roman" panose="02020603050405020304" pitchFamily="18" charset="0"/>
              </a:rPr>
              <a:t>فأن</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الجدار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الخلوي</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يحتوي</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على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نسبة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من</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الدهن</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بحدود</a:t>
            </a:r>
            <a:r>
              <a:rPr lang="en-US" sz="4000" dirty="0">
                <a:latin typeface="Times New Roman" panose="02020603050405020304" pitchFamily="18" charset="0"/>
                <a:cs typeface="Times New Roman" panose="02020603050405020304" pitchFamily="18" charset="0"/>
              </a:rPr>
              <a:t> 11-22% </a:t>
            </a:r>
            <a:r>
              <a:rPr lang="en-US" sz="4000" dirty="0" err="1">
                <a:latin typeface="Times New Roman" panose="02020603050405020304" pitchFamily="18" charset="0"/>
                <a:cs typeface="Times New Roman" panose="02020603050405020304" pitchFamily="18" charset="0"/>
              </a:rPr>
              <a:t>في</a:t>
            </a:r>
            <a:r>
              <a:rPr lang="en-US" sz="4000" dirty="0">
                <a:latin typeface="Times New Roman" panose="02020603050405020304" pitchFamily="18" charset="0"/>
                <a:cs typeface="Times New Roman" panose="02020603050405020304" pitchFamily="18" charset="0"/>
              </a:rPr>
              <a:t> -G و 4% </a:t>
            </a:r>
            <a:r>
              <a:rPr lang="en-US" sz="4000" dirty="0" err="1">
                <a:latin typeface="Times New Roman" panose="02020603050405020304" pitchFamily="18" charset="0"/>
                <a:cs typeface="Times New Roman" panose="02020603050405020304" pitchFamily="18" charset="0"/>
              </a:rPr>
              <a:t>في</a:t>
            </a:r>
            <a:r>
              <a:rPr lang="en-US" sz="4000" dirty="0">
                <a:latin typeface="Times New Roman" panose="02020603050405020304" pitchFamily="18" charset="0"/>
                <a:cs typeface="Times New Roman" panose="02020603050405020304" pitchFamily="18" charset="0"/>
              </a:rPr>
              <a:t> +G. كذلك </a:t>
            </a:r>
            <a:r>
              <a:rPr lang="en-US" sz="4000" dirty="0" err="1">
                <a:latin typeface="Times New Roman" panose="02020603050405020304" pitchFamily="18" charset="0"/>
                <a:cs typeface="Times New Roman" panose="02020603050405020304" pitchFamily="18" charset="0"/>
              </a:rPr>
              <a:t>يحتوي</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على</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سكريات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متعددة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وبعضها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يحتوي</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على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حامض</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التيكويك</a:t>
            </a:r>
            <a:r>
              <a:rPr lang="en-US" sz="4000" dirty="0">
                <a:latin typeface="Times New Roman" panose="02020603050405020304" pitchFamily="18" charset="0"/>
                <a:cs typeface="Times New Roman" panose="02020603050405020304" pitchFamily="18" charset="0"/>
              </a:rPr>
              <a:t> Teichoic acid </a:t>
            </a:r>
            <a:r>
              <a:rPr lang="en-US" sz="4000" dirty="0" err="1">
                <a:latin typeface="Times New Roman" panose="02020603050405020304" pitchFamily="18" charset="0"/>
                <a:cs typeface="Times New Roman" panose="02020603050405020304" pitchFamily="18" charset="0"/>
              </a:rPr>
              <a:t>الذي</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يرتبط</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مع</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ايونات</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المغنيسيوم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ويعتقد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ان</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هذا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الحامض</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يعطي</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الخلية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البكتيرية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حماية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من</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التأثيرات</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الحرارية</a:t>
            </a:r>
            <a:r>
              <a:rPr lang="en-US" sz="4000" dirty="0">
                <a:latin typeface="Times New Roman" panose="02020603050405020304" pitchFamily="18" charset="0"/>
                <a:cs typeface="Times New Roman" panose="02020603050405020304" pitchFamily="18" charset="0"/>
              </a:rPr>
              <a:t>. </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60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4799" y="239843"/>
            <a:ext cx="11481399" cy="6265888"/>
          </a:xfrm>
          <a:prstGeom prst="rect">
            <a:avLst/>
          </a:prstGeom>
        </p:spPr>
      </p:pic>
    </p:spTree>
    <p:extLst>
      <p:ext uri="{BB962C8B-B14F-4D97-AF65-F5344CB8AC3E}">
        <p14:creationId xmlns:p14="http://schemas.microsoft.com/office/powerpoint/2010/main" val="87208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2" y="374754"/>
            <a:ext cx="11767278" cy="5802209"/>
          </a:xfrm>
        </p:spPr>
        <p:txBody>
          <a:bodyPr>
            <a:normAutofit lnSpcReduction="10000"/>
          </a:bodyPr>
          <a:lstStyle/>
          <a:p>
            <a:pPr algn="justLow" rtl="1"/>
            <a:r>
              <a:rPr lang="ar-IQ" sz="4000" dirty="0">
                <a:cs typeface="+mj-cs"/>
              </a:rPr>
              <a:t>2- الكبسولة </a:t>
            </a:r>
            <a:r>
              <a:rPr lang="en-US" sz="4000" dirty="0">
                <a:cs typeface="+mj-cs"/>
              </a:rPr>
              <a:t>Capsule/ </a:t>
            </a:r>
            <a:r>
              <a:rPr lang="ar-IQ" sz="4000" dirty="0">
                <a:cs typeface="+mj-cs"/>
              </a:rPr>
              <a:t>وهي عبارة عن مادة لزجة تشكل طبقة او غلافاً هلامياً حول </a:t>
            </a:r>
            <a:r>
              <a:rPr lang="ar-IQ" sz="4000" dirty="0" smtClean="0">
                <a:cs typeface="+mj-cs"/>
              </a:rPr>
              <a:t>الجدارالخلوي </a:t>
            </a:r>
            <a:r>
              <a:rPr lang="ar-IQ" sz="4000" dirty="0">
                <a:cs typeface="+mj-cs"/>
              </a:rPr>
              <a:t>يحيط ببعض الخلايا البكتيرية ويتركب من مركبات مختلفة منها كاربوهيدرات معقدة </a:t>
            </a:r>
            <a:r>
              <a:rPr lang="ar-IQ" sz="4000" dirty="0" smtClean="0">
                <a:cs typeface="+mj-cs"/>
              </a:rPr>
              <a:t>مثل </a:t>
            </a:r>
            <a:r>
              <a:rPr lang="ar-IQ" sz="4000" dirty="0">
                <a:cs typeface="+mj-cs"/>
              </a:rPr>
              <a:t>الدكسترانات </a:t>
            </a:r>
            <a:r>
              <a:rPr lang="en-US" sz="4000" dirty="0">
                <a:cs typeface="+mj-cs"/>
              </a:rPr>
              <a:t>Dextran </a:t>
            </a:r>
            <a:r>
              <a:rPr lang="ar-IQ" sz="4000" dirty="0">
                <a:cs typeface="+mj-cs"/>
              </a:rPr>
              <a:t>او من خليط من السكريات والأحماض العضوية وظائفها هي</a:t>
            </a:r>
            <a:r>
              <a:rPr lang="ar-IQ" sz="4000" dirty="0" smtClean="0">
                <a:cs typeface="+mj-cs"/>
              </a:rPr>
              <a:t>:</a:t>
            </a:r>
            <a:endParaRPr lang="en-US" sz="4000" dirty="0" smtClean="0">
              <a:cs typeface="+mj-cs"/>
            </a:endParaRPr>
          </a:p>
          <a:p>
            <a:pPr algn="justLow" rtl="1"/>
            <a:r>
              <a:rPr lang="ar-IQ" sz="4000" dirty="0" smtClean="0">
                <a:cs typeface="+mj-cs"/>
              </a:rPr>
              <a:t>- </a:t>
            </a:r>
            <a:r>
              <a:rPr lang="ar-IQ" sz="4000" dirty="0">
                <a:cs typeface="+mj-cs"/>
              </a:rPr>
              <a:t>1- تساعد البكتريا على الالتصاق في السطوح </a:t>
            </a:r>
            <a:r>
              <a:rPr lang="ar-IQ" sz="4000" dirty="0" smtClean="0">
                <a:cs typeface="+mj-cs"/>
              </a:rPr>
              <a:t>الملساء</a:t>
            </a:r>
            <a:endParaRPr lang="en-US" sz="4000" dirty="0" smtClean="0">
              <a:cs typeface="+mj-cs"/>
            </a:endParaRPr>
          </a:p>
          <a:p>
            <a:pPr algn="justLow" rtl="1"/>
            <a:r>
              <a:rPr lang="ar-IQ" sz="4000" dirty="0" smtClean="0">
                <a:cs typeface="+mj-cs"/>
              </a:rPr>
              <a:t> </a:t>
            </a:r>
            <a:r>
              <a:rPr lang="ar-IQ" sz="4000" dirty="0">
                <a:cs typeface="+mj-cs"/>
              </a:rPr>
              <a:t>2- تمنع كريات الدم البيضاء من </a:t>
            </a:r>
            <a:r>
              <a:rPr lang="ar-IQ" sz="4000" dirty="0" smtClean="0">
                <a:cs typeface="+mj-cs"/>
              </a:rPr>
              <a:t>التهام</a:t>
            </a:r>
            <a:r>
              <a:rPr lang="en-US" sz="4000" dirty="0" smtClean="0">
                <a:cs typeface="+mj-cs"/>
              </a:rPr>
              <a:t> </a:t>
            </a:r>
            <a:r>
              <a:rPr lang="ar-IQ" sz="4000" dirty="0" smtClean="0">
                <a:cs typeface="+mj-cs"/>
              </a:rPr>
              <a:t>البكتريا </a:t>
            </a:r>
            <a:r>
              <a:rPr lang="ar-IQ" sz="4000" dirty="0">
                <a:cs typeface="+mj-cs"/>
              </a:rPr>
              <a:t>المرضية اي انها تزيد من قابلية البكتريا المرضية على احداث </a:t>
            </a:r>
            <a:r>
              <a:rPr lang="ar-IQ" sz="4000" dirty="0" smtClean="0">
                <a:cs typeface="+mj-cs"/>
              </a:rPr>
              <a:t>المرض</a:t>
            </a:r>
            <a:endParaRPr lang="en-US" sz="4000" dirty="0" smtClean="0">
              <a:cs typeface="+mj-cs"/>
            </a:endParaRPr>
          </a:p>
          <a:p>
            <a:pPr algn="justLow" rtl="1"/>
            <a:r>
              <a:rPr lang="ar-IQ" sz="4000" dirty="0" smtClean="0">
                <a:cs typeface="+mj-cs"/>
              </a:rPr>
              <a:t> </a:t>
            </a:r>
            <a:r>
              <a:rPr lang="ar-IQ" sz="4000" dirty="0">
                <a:cs typeface="+mj-cs"/>
              </a:rPr>
              <a:t>3- </a:t>
            </a:r>
            <a:r>
              <a:rPr lang="ar-IQ" sz="4000" dirty="0" smtClean="0">
                <a:cs typeface="+mj-cs"/>
              </a:rPr>
              <a:t>تعطي</a:t>
            </a:r>
            <a:r>
              <a:rPr lang="en-US" sz="4000" dirty="0" smtClean="0">
                <a:cs typeface="+mj-cs"/>
              </a:rPr>
              <a:t> </a:t>
            </a:r>
            <a:r>
              <a:rPr lang="ar-IQ" sz="4000" dirty="0" smtClean="0">
                <a:cs typeface="+mj-cs"/>
              </a:rPr>
              <a:t>الحماية </a:t>
            </a:r>
            <a:r>
              <a:rPr lang="ar-IQ" sz="4000" dirty="0">
                <a:cs typeface="+mj-cs"/>
              </a:rPr>
              <a:t>ضد الجفاف المؤقت </a:t>
            </a:r>
            <a:endParaRPr lang="en-US" sz="4000" dirty="0" smtClean="0">
              <a:cs typeface="+mj-cs"/>
            </a:endParaRPr>
          </a:p>
          <a:p>
            <a:pPr algn="justLow" rtl="1"/>
            <a:r>
              <a:rPr lang="ar-IQ" sz="4000" dirty="0" smtClean="0">
                <a:cs typeface="+mj-cs"/>
              </a:rPr>
              <a:t>4- </a:t>
            </a:r>
            <a:r>
              <a:rPr lang="ar-IQ" sz="4000" dirty="0">
                <a:cs typeface="+mj-cs"/>
              </a:rPr>
              <a:t>تعتبر حاجز او مانع لالتصاق لاقمات </a:t>
            </a:r>
            <a:r>
              <a:rPr lang="ar-IQ" sz="4000" dirty="0" smtClean="0">
                <a:cs typeface="+mj-cs"/>
              </a:rPr>
              <a:t>البكتريا</a:t>
            </a:r>
            <a:endParaRPr lang="en-US" sz="4000" dirty="0" smtClean="0">
              <a:cs typeface="+mj-cs"/>
            </a:endParaRPr>
          </a:p>
          <a:p>
            <a:pPr algn="justLow" rtl="1"/>
            <a:r>
              <a:rPr lang="ar-IQ" sz="4000" dirty="0" smtClean="0">
                <a:cs typeface="+mj-cs"/>
              </a:rPr>
              <a:t> </a:t>
            </a:r>
            <a:r>
              <a:rPr lang="ar-IQ" sz="4000" dirty="0">
                <a:cs typeface="+mj-cs"/>
              </a:rPr>
              <a:t>5- تساعد </a:t>
            </a:r>
            <a:r>
              <a:rPr lang="ar-IQ" sz="4000" dirty="0" smtClean="0">
                <a:cs typeface="+mj-cs"/>
              </a:rPr>
              <a:t>على</a:t>
            </a:r>
            <a:r>
              <a:rPr lang="en-US" sz="4000" dirty="0" smtClean="0">
                <a:cs typeface="+mj-cs"/>
              </a:rPr>
              <a:t> </a:t>
            </a:r>
            <a:r>
              <a:rPr lang="ar-IQ" sz="4000" dirty="0" smtClean="0">
                <a:cs typeface="+mj-cs"/>
              </a:rPr>
              <a:t>ثباتية </a:t>
            </a:r>
            <a:r>
              <a:rPr lang="ar-IQ" sz="4000" dirty="0">
                <a:cs typeface="+mj-cs"/>
              </a:rPr>
              <a:t>الخلايا في المعلق بصورة متساوية </a:t>
            </a:r>
            <a:endParaRPr lang="en-US" sz="4000" dirty="0">
              <a:cs typeface="+mj-cs"/>
            </a:endParaRPr>
          </a:p>
        </p:txBody>
      </p:sp>
    </p:spTree>
    <p:extLst>
      <p:ext uri="{BB962C8B-B14F-4D97-AF65-F5344CB8AC3E}">
        <p14:creationId xmlns:p14="http://schemas.microsoft.com/office/powerpoint/2010/main" val="304141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1" y="239843"/>
            <a:ext cx="11662347" cy="5937120"/>
          </a:xfrm>
        </p:spPr>
        <p:txBody>
          <a:bodyPr>
            <a:noAutofit/>
          </a:bodyPr>
          <a:lstStyle/>
          <a:p>
            <a:pPr algn="justLow" rtl="1"/>
            <a:r>
              <a:rPr lang="ar-IQ" sz="4000" dirty="0">
                <a:cs typeface="+mj-cs"/>
              </a:rPr>
              <a:t>- الأسواط </a:t>
            </a:r>
            <a:r>
              <a:rPr lang="en-US" sz="4000" dirty="0">
                <a:cs typeface="+mj-cs"/>
              </a:rPr>
              <a:t>Flagella/ </a:t>
            </a:r>
            <a:r>
              <a:rPr lang="ar-IQ" sz="4000" dirty="0">
                <a:cs typeface="+mj-cs"/>
              </a:rPr>
              <a:t>وهي تراكيب دقيقة جداً تشبه الشعيرات وتبرز من جدار الخلية الى </a:t>
            </a:r>
            <a:r>
              <a:rPr lang="ar-IQ" sz="4000" dirty="0" smtClean="0">
                <a:cs typeface="+mj-cs"/>
              </a:rPr>
              <a:t>الخارج </a:t>
            </a:r>
            <a:r>
              <a:rPr lang="ar-IQ" sz="4000" dirty="0">
                <a:cs typeface="+mj-cs"/>
              </a:rPr>
              <a:t>وتكون مسؤولة عن حركة البكتريا. يتركب السوط من ثلاث اجزاء هي: </a:t>
            </a:r>
          </a:p>
          <a:p>
            <a:pPr algn="justLow" rtl="1"/>
            <a:r>
              <a:rPr lang="ar-IQ" sz="4000" dirty="0">
                <a:cs typeface="+mj-cs"/>
              </a:rPr>
              <a:t>1- جسم قاعدي </a:t>
            </a:r>
            <a:r>
              <a:rPr lang="en-US" sz="4000" dirty="0">
                <a:cs typeface="+mj-cs"/>
              </a:rPr>
              <a:t>basal body </a:t>
            </a:r>
            <a:r>
              <a:rPr lang="ar-IQ" sz="4000" dirty="0">
                <a:cs typeface="+mj-cs"/>
              </a:rPr>
              <a:t>يلامس نهايته السايتوبلازم من الداخل ويمتد حتى نهاية </a:t>
            </a:r>
            <a:r>
              <a:rPr lang="ar-IQ" sz="4000" dirty="0" smtClean="0">
                <a:cs typeface="+mj-cs"/>
              </a:rPr>
              <a:t>جدارالخلية.</a:t>
            </a:r>
            <a:endParaRPr lang="en-US" sz="4000" dirty="0" smtClean="0">
              <a:cs typeface="+mj-cs"/>
            </a:endParaRPr>
          </a:p>
          <a:p>
            <a:pPr algn="justLow" rtl="1"/>
            <a:r>
              <a:rPr lang="ar-IQ" sz="4000" dirty="0" smtClean="0">
                <a:cs typeface="+mj-cs"/>
              </a:rPr>
              <a:t> </a:t>
            </a:r>
            <a:r>
              <a:rPr lang="ar-IQ" sz="4000" dirty="0">
                <a:cs typeface="+mj-cs"/>
              </a:rPr>
              <a:t>2- </a:t>
            </a:r>
            <a:r>
              <a:rPr lang="ar-IQ" sz="4000" dirty="0" smtClean="0">
                <a:cs typeface="+mj-cs"/>
              </a:rPr>
              <a:t>الخطاف</a:t>
            </a:r>
            <a:r>
              <a:rPr lang="en-US" sz="4000" dirty="0" smtClean="0">
                <a:cs typeface="+mj-cs"/>
              </a:rPr>
              <a:t>Hook</a:t>
            </a:r>
          </a:p>
          <a:p>
            <a:pPr algn="justLow" rtl="1"/>
            <a:r>
              <a:rPr lang="en-US" sz="4000" dirty="0" smtClean="0">
                <a:cs typeface="+mj-cs"/>
              </a:rPr>
              <a:t> </a:t>
            </a:r>
            <a:r>
              <a:rPr lang="en-US" sz="4000" dirty="0">
                <a:cs typeface="+mj-cs"/>
              </a:rPr>
              <a:t>3-</a:t>
            </a:r>
            <a:r>
              <a:rPr lang="ar-IQ" sz="4000" dirty="0" smtClean="0">
                <a:cs typeface="+mj-cs"/>
              </a:rPr>
              <a:t>الخيط </a:t>
            </a:r>
            <a:r>
              <a:rPr lang="ar-IQ" sz="4000" dirty="0">
                <a:cs typeface="+mj-cs"/>
              </a:rPr>
              <a:t>الحلزوني </a:t>
            </a:r>
            <a:r>
              <a:rPr lang="en-US" sz="4000" dirty="0">
                <a:cs typeface="+mj-cs"/>
              </a:rPr>
              <a:t>Filament/ </a:t>
            </a:r>
            <a:r>
              <a:rPr lang="ar-IQ" sz="4000" dirty="0">
                <a:cs typeface="+mj-cs"/>
              </a:rPr>
              <a:t>وطوله عدة مرات بطول الخلية </a:t>
            </a:r>
          </a:p>
          <a:p>
            <a:pPr algn="justLow" rtl="1"/>
            <a:r>
              <a:rPr lang="ar-IQ" sz="4000" dirty="0" smtClean="0">
                <a:cs typeface="+mj-cs"/>
              </a:rPr>
              <a:t>قطبياً تسمى </a:t>
            </a:r>
            <a:r>
              <a:rPr lang="ar-IQ" sz="4000" dirty="0">
                <a:cs typeface="+mj-cs"/>
              </a:rPr>
              <a:t>. </a:t>
            </a:r>
            <a:r>
              <a:rPr lang="en-US" sz="4000" dirty="0">
                <a:cs typeface="+mj-cs"/>
              </a:rPr>
              <a:t>aeruginosa</a:t>
            </a:r>
          </a:p>
        </p:txBody>
      </p:sp>
    </p:spTree>
    <p:extLst>
      <p:ext uri="{BB962C8B-B14F-4D97-AF65-F5344CB8AC3E}">
        <p14:creationId xmlns:p14="http://schemas.microsoft.com/office/powerpoint/2010/main" val="143471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03" y="239843"/>
            <a:ext cx="11662348" cy="5937120"/>
          </a:xfrm>
        </p:spPr>
        <p:txBody>
          <a:bodyPr>
            <a:normAutofit/>
          </a:bodyPr>
          <a:lstStyle/>
          <a:p>
            <a:pPr algn="justLow" rtl="1"/>
            <a:r>
              <a:rPr lang="ar-IQ" sz="4000" dirty="0">
                <a:cs typeface="+mj-cs"/>
              </a:rPr>
              <a:t>موقع الأسواط في الخلية</a:t>
            </a:r>
            <a:r>
              <a:rPr lang="ar-IQ" sz="4000" dirty="0" smtClean="0">
                <a:cs typeface="+mj-cs"/>
              </a:rPr>
              <a:t>:</a:t>
            </a:r>
            <a:endParaRPr lang="en-US" sz="4000" dirty="0" smtClean="0">
              <a:cs typeface="+mj-cs"/>
            </a:endParaRPr>
          </a:p>
          <a:p>
            <a:pPr marL="0" indent="0" algn="justLow" rtl="1">
              <a:buNone/>
            </a:pPr>
            <a:r>
              <a:rPr lang="ar-IQ" sz="4000" dirty="0" smtClean="0">
                <a:cs typeface="+mj-cs"/>
              </a:rPr>
              <a:t> </a:t>
            </a:r>
            <a:r>
              <a:rPr lang="ar-IQ" sz="4000" dirty="0">
                <a:cs typeface="+mj-cs"/>
              </a:rPr>
              <a:t>ويعتمد ذلك على نوع البكتريا فقد يكون قطبياً </a:t>
            </a:r>
            <a:r>
              <a:rPr lang="en-US" sz="4000" dirty="0" smtClean="0">
                <a:cs typeface="+mj-cs"/>
              </a:rPr>
              <a:t>)</a:t>
            </a:r>
            <a:r>
              <a:rPr lang="ar-IQ" sz="4000" dirty="0" smtClean="0">
                <a:cs typeface="+mj-cs"/>
              </a:rPr>
              <a:t>من </a:t>
            </a:r>
            <a:r>
              <a:rPr lang="ar-IQ" sz="4000" dirty="0">
                <a:cs typeface="+mj-cs"/>
              </a:rPr>
              <a:t>طرف أو من </a:t>
            </a:r>
            <a:r>
              <a:rPr lang="ar-IQ" sz="4000" dirty="0" smtClean="0">
                <a:cs typeface="+mj-cs"/>
              </a:rPr>
              <a:t>طرفين</a:t>
            </a:r>
            <a:r>
              <a:rPr lang="en-US" sz="4000" dirty="0" smtClean="0">
                <a:cs typeface="+mj-cs"/>
              </a:rPr>
              <a:t>(</a:t>
            </a:r>
            <a:r>
              <a:rPr lang="ar-IQ" sz="4000" dirty="0" smtClean="0">
                <a:cs typeface="+mj-cs"/>
              </a:rPr>
              <a:t> </a:t>
            </a:r>
            <a:r>
              <a:rPr lang="ar-IQ" sz="4000" dirty="0">
                <a:cs typeface="+mj-cs"/>
              </a:rPr>
              <a:t>أو قد يكون جانبياً </a:t>
            </a:r>
            <a:r>
              <a:rPr lang="en-US" sz="4000" dirty="0" smtClean="0">
                <a:cs typeface="+mj-cs"/>
              </a:rPr>
              <a:t>)</a:t>
            </a:r>
            <a:r>
              <a:rPr lang="ar-IQ" sz="4000" dirty="0" smtClean="0">
                <a:cs typeface="+mj-cs"/>
              </a:rPr>
              <a:t>على </a:t>
            </a:r>
            <a:r>
              <a:rPr lang="ar-IQ" sz="4000" dirty="0">
                <a:cs typeface="+mj-cs"/>
              </a:rPr>
              <a:t>جوانب الخلية </a:t>
            </a:r>
            <a:r>
              <a:rPr lang="ar-IQ" sz="4000" dirty="0" smtClean="0">
                <a:cs typeface="+mj-cs"/>
              </a:rPr>
              <a:t>البكتيرية</a:t>
            </a:r>
            <a:r>
              <a:rPr lang="en-US" sz="4000" dirty="0" smtClean="0">
                <a:cs typeface="+mj-cs"/>
              </a:rPr>
              <a:t>(</a:t>
            </a:r>
          </a:p>
          <a:p>
            <a:pPr marL="0" indent="0" algn="justLow" rtl="1">
              <a:buNone/>
            </a:pPr>
            <a:r>
              <a:rPr lang="en-US" sz="4000" dirty="0" smtClean="0">
                <a:cs typeface="+mj-cs"/>
              </a:rPr>
              <a:t>1</a:t>
            </a:r>
            <a:r>
              <a:rPr lang="ar-IQ" sz="4000" dirty="0" smtClean="0">
                <a:cs typeface="+mj-cs"/>
              </a:rPr>
              <a:t>- الخلية </a:t>
            </a:r>
            <a:r>
              <a:rPr lang="ar-IQ" sz="4000" dirty="0">
                <a:cs typeface="+mj-cs"/>
              </a:rPr>
              <a:t>التي تمتلك سوطاً قطبياً </a:t>
            </a:r>
            <a:r>
              <a:rPr lang="ar-IQ" sz="4000" dirty="0" smtClean="0">
                <a:cs typeface="+mj-cs"/>
              </a:rPr>
              <a:t>تسمى</a:t>
            </a:r>
            <a:r>
              <a:rPr lang="en-US" sz="4000" dirty="0" err="1" smtClean="0">
                <a:cs typeface="+mj-cs"/>
              </a:rPr>
              <a:t>Monotrichous</a:t>
            </a:r>
            <a:r>
              <a:rPr lang="ar-IQ" sz="4000" dirty="0" smtClean="0">
                <a:cs typeface="+mj-cs"/>
              </a:rPr>
              <a:t> </a:t>
            </a:r>
            <a:endParaRPr lang="en-US" sz="4000" dirty="0" smtClean="0">
              <a:cs typeface="+mj-cs"/>
            </a:endParaRPr>
          </a:p>
          <a:p>
            <a:pPr marL="0" indent="0" algn="justLow" rtl="1">
              <a:buNone/>
            </a:pPr>
            <a:r>
              <a:rPr lang="ar-IQ" sz="4000" dirty="0" smtClean="0">
                <a:cs typeface="+mj-cs"/>
              </a:rPr>
              <a:t>مثل </a:t>
            </a:r>
            <a:r>
              <a:rPr lang="en-US" sz="4000" dirty="0" smtClean="0">
                <a:cs typeface="+mj-cs"/>
              </a:rPr>
              <a:t>Pseudomonas aeruginosa</a:t>
            </a:r>
          </a:p>
          <a:p>
            <a:pPr marL="0" indent="0" algn="justLow" rtl="1">
              <a:buNone/>
            </a:pPr>
            <a:r>
              <a:rPr lang="ar-IQ" sz="4000" dirty="0" smtClean="0">
                <a:cs typeface="+mj-cs"/>
              </a:rPr>
              <a:t>2- </a:t>
            </a:r>
            <a:r>
              <a:rPr lang="ar-IQ" sz="4000" dirty="0">
                <a:cs typeface="+mj-cs"/>
              </a:rPr>
              <a:t>الخلية التي تحتوي على خصلة من الأسواط في طرف واحد فتسمى </a:t>
            </a:r>
            <a:r>
              <a:rPr lang="en-US" sz="4000" dirty="0" err="1">
                <a:cs typeface="+mj-cs"/>
              </a:rPr>
              <a:t>Lophotrichous</a:t>
            </a:r>
            <a:r>
              <a:rPr lang="en-US" sz="4000" dirty="0">
                <a:cs typeface="+mj-cs"/>
              </a:rPr>
              <a:t> </a:t>
            </a:r>
            <a:r>
              <a:rPr lang="ar-IQ" sz="4000" dirty="0" smtClean="0">
                <a:cs typeface="+mj-cs"/>
              </a:rPr>
              <a:t> مثل </a:t>
            </a:r>
            <a:r>
              <a:rPr lang="en-US" sz="4000" dirty="0" smtClean="0">
                <a:cs typeface="+mj-cs"/>
              </a:rPr>
              <a:t>Pseudomonas </a:t>
            </a:r>
            <a:r>
              <a:rPr lang="en-US" sz="4000" dirty="0" err="1" smtClean="0">
                <a:cs typeface="+mj-cs"/>
              </a:rPr>
              <a:t>fluorescens</a:t>
            </a:r>
            <a:endParaRPr lang="ar-IQ" sz="4000" dirty="0" smtClean="0">
              <a:cs typeface="+mj-cs"/>
            </a:endParaRPr>
          </a:p>
          <a:p>
            <a:pPr marL="0" indent="0" algn="justLow" rtl="1">
              <a:buNone/>
            </a:pPr>
            <a:r>
              <a:rPr lang="ar-IQ" sz="4000" dirty="0" smtClean="0">
                <a:cs typeface="+mj-cs"/>
              </a:rPr>
              <a:t>3- الخلية التي تمتلك خصلة أو سوط واحد من كلا قطبي الخلية فيطلق عليها </a:t>
            </a:r>
            <a:r>
              <a:rPr lang="en-US" sz="4000" dirty="0" err="1" smtClean="0">
                <a:cs typeface="+mj-cs"/>
              </a:rPr>
              <a:t>Amphitrichous</a:t>
            </a:r>
            <a:r>
              <a:rPr lang="ar-IQ" sz="4000" dirty="0" smtClean="0">
                <a:cs typeface="+mj-cs"/>
              </a:rPr>
              <a:t> |مثل</a:t>
            </a:r>
            <a:r>
              <a:rPr lang="en-US" sz="4000" dirty="0" err="1">
                <a:cs typeface="+mj-cs"/>
              </a:rPr>
              <a:t>Aquaspirillum</a:t>
            </a:r>
            <a:r>
              <a:rPr lang="en-US" sz="4000" dirty="0">
                <a:cs typeface="+mj-cs"/>
              </a:rPr>
              <a:t> </a:t>
            </a:r>
            <a:r>
              <a:rPr lang="en-US" sz="4000" dirty="0" err="1">
                <a:cs typeface="+mj-cs"/>
              </a:rPr>
              <a:t>serpens</a:t>
            </a:r>
            <a:r>
              <a:rPr lang="en-US" sz="4000" dirty="0">
                <a:cs typeface="+mj-cs"/>
              </a:rPr>
              <a:t> </a:t>
            </a:r>
          </a:p>
        </p:txBody>
      </p:sp>
    </p:spTree>
    <p:extLst>
      <p:ext uri="{BB962C8B-B14F-4D97-AF65-F5344CB8AC3E}">
        <p14:creationId xmlns:p14="http://schemas.microsoft.com/office/powerpoint/2010/main" val="367619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1" y="269822"/>
            <a:ext cx="11752289" cy="6086007"/>
          </a:xfrm>
        </p:spPr>
        <p:txBody>
          <a:bodyPr>
            <a:normAutofit/>
          </a:bodyPr>
          <a:lstStyle/>
          <a:p>
            <a:pPr algn="justLow" rtl="1"/>
            <a:r>
              <a:rPr lang="en-US" sz="4000" dirty="0" smtClean="0">
                <a:cs typeface="+mj-cs"/>
              </a:rPr>
              <a:t>4- </a:t>
            </a:r>
            <a:r>
              <a:rPr lang="ar-IQ" sz="4000" dirty="0">
                <a:cs typeface="+mj-cs"/>
              </a:rPr>
              <a:t>الخلية التي تمتلك أسواطاً تحيط </a:t>
            </a:r>
            <a:r>
              <a:rPr lang="ar-IQ" sz="4000" dirty="0" smtClean="0">
                <a:cs typeface="+mj-cs"/>
              </a:rPr>
              <a:t>بجميع جوانبها </a:t>
            </a:r>
            <a:r>
              <a:rPr lang="en-US" sz="4000" dirty="0" err="1" smtClean="0">
                <a:cs typeface="+mj-cs"/>
              </a:rPr>
              <a:t>Peritrichous</a:t>
            </a:r>
            <a:r>
              <a:rPr lang="ar-IQ" sz="4000" dirty="0" smtClean="0">
                <a:cs typeface="+mj-cs"/>
              </a:rPr>
              <a:t> مثل  </a:t>
            </a:r>
            <a:r>
              <a:rPr lang="en-US" sz="4000" dirty="0">
                <a:cs typeface="+mj-cs"/>
              </a:rPr>
              <a:t> </a:t>
            </a:r>
            <a:r>
              <a:rPr lang="en-US" sz="4000" dirty="0" err="1">
                <a:cs typeface="+mj-cs"/>
              </a:rPr>
              <a:t>typhi</a:t>
            </a:r>
            <a:r>
              <a:rPr lang="ar-IQ" sz="4000" dirty="0" smtClean="0">
                <a:cs typeface="+mj-cs"/>
              </a:rPr>
              <a:t> </a:t>
            </a:r>
            <a:r>
              <a:rPr lang="en-US" sz="4000" dirty="0" smtClean="0">
                <a:cs typeface="+mj-cs"/>
              </a:rPr>
              <a:t>Salmonella</a:t>
            </a:r>
            <a:r>
              <a:rPr lang="ar-IQ" sz="4000" dirty="0" smtClean="0">
                <a:cs typeface="+mj-cs"/>
              </a:rPr>
              <a:t> </a:t>
            </a:r>
          </a:p>
          <a:p>
            <a:pPr algn="justLow" rtl="1"/>
            <a:r>
              <a:rPr lang="ar-IQ" sz="4000" dirty="0">
                <a:cs typeface="+mj-cs"/>
              </a:rPr>
              <a:t>5- الخلية التي لا تحتوي على أسواط يطلق عليها </a:t>
            </a:r>
            <a:r>
              <a:rPr lang="en-US" sz="4000" dirty="0" err="1">
                <a:cs typeface="+mj-cs"/>
              </a:rPr>
              <a:t>Atrichous</a:t>
            </a:r>
            <a:r>
              <a:rPr lang="en-US" sz="4000" dirty="0">
                <a:cs typeface="+mj-cs"/>
              </a:rPr>
              <a:t> </a:t>
            </a:r>
            <a:r>
              <a:rPr lang="ar-IQ" sz="4000" dirty="0">
                <a:cs typeface="+mj-cs"/>
              </a:rPr>
              <a:t>مثل جميع البكتريا الكروية حيث </a:t>
            </a:r>
            <a:r>
              <a:rPr lang="ar-IQ" sz="4000" dirty="0" smtClean="0">
                <a:cs typeface="+mj-cs"/>
              </a:rPr>
              <a:t>أن </a:t>
            </a:r>
            <a:r>
              <a:rPr lang="ar-IQ" sz="4000" dirty="0">
                <a:cs typeface="+mj-cs"/>
              </a:rPr>
              <a:t>الأسواط هي صفة غالباً ملازمة للبكتريا العصوية في حين تفتقر البكتريا الكروية للأسواط. </a:t>
            </a:r>
            <a:endParaRPr lang="en-US" sz="4000" dirty="0">
              <a:cs typeface="+mj-cs"/>
            </a:endParaRPr>
          </a:p>
        </p:txBody>
      </p:sp>
    </p:spTree>
    <p:extLst>
      <p:ext uri="{BB962C8B-B14F-4D97-AF65-F5344CB8AC3E}">
        <p14:creationId xmlns:p14="http://schemas.microsoft.com/office/powerpoint/2010/main" val="365918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882" y="269823"/>
            <a:ext cx="11737298" cy="6524863"/>
          </a:xfrm>
          <a:prstGeom prst="rect">
            <a:avLst/>
          </a:prstGeom>
        </p:spPr>
        <p:txBody>
          <a:bodyPr wrap="square">
            <a:spAutoFit/>
          </a:bodyPr>
          <a:lstStyle/>
          <a:p>
            <a:pPr algn="justLow" rtl="1"/>
            <a:endParaRPr lang="ar-IQ" dirty="0"/>
          </a:p>
          <a:p>
            <a:pPr algn="justLow" rtl="1"/>
            <a:r>
              <a:rPr lang="ar-IQ" sz="4000" dirty="0"/>
              <a:t>4- الأهداب </a:t>
            </a:r>
            <a:r>
              <a:rPr lang="en-US" sz="4000" dirty="0"/>
              <a:t>Pili/ </a:t>
            </a:r>
            <a:r>
              <a:rPr lang="ar-IQ" sz="4000" dirty="0"/>
              <a:t>هي بروزات شعرية مجوفة وغير ملتوية تكون أدق وأقصر وأكثر عدداً من الأسواط البكتيرية، لا تستخدم في الحركة، وظائفها هي </a:t>
            </a:r>
            <a:r>
              <a:rPr lang="ar-IQ" sz="4000" dirty="0" smtClean="0"/>
              <a:t>:-</a:t>
            </a:r>
          </a:p>
          <a:p>
            <a:pPr algn="justLow" rtl="1"/>
            <a:r>
              <a:rPr lang="en-US" sz="4000" dirty="0"/>
              <a:t>1- </a:t>
            </a:r>
            <a:r>
              <a:rPr lang="en-US" sz="4000" dirty="0" err="1"/>
              <a:t>تستخدم</a:t>
            </a:r>
            <a:r>
              <a:rPr lang="en-US" sz="4000" dirty="0"/>
              <a:t> </a:t>
            </a:r>
            <a:r>
              <a:rPr lang="en-US" sz="4000" dirty="0" err="1"/>
              <a:t>في</a:t>
            </a:r>
            <a:r>
              <a:rPr lang="en-US" sz="4000" dirty="0"/>
              <a:t> </a:t>
            </a:r>
            <a:r>
              <a:rPr lang="en-US" sz="4000" dirty="0" err="1"/>
              <a:t>نقل</a:t>
            </a:r>
            <a:r>
              <a:rPr lang="en-US" sz="4000" dirty="0"/>
              <a:t> </a:t>
            </a:r>
            <a:r>
              <a:rPr lang="en-US" sz="4000" dirty="0" err="1"/>
              <a:t>المادة</a:t>
            </a:r>
            <a:r>
              <a:rPr lang="en-US" sz="4000" dirty="0"/>
              <a:t> </a:t>
            </a:r>
            <a:r>
              <a:rPr lang="en-US" sz="4000" dirty="0" err="1"/>
              <a:t>الوراثية</a:t>
            </a:r>
            <a:r>
              <a:rPr lang="en-US" sz="4000" dirty="0"/>
              <a:t> </a:t>
            </a:r>
            <a:r>
              <a:rPr lang="en-US" sz="4000" dirty="0" err="1"/>
              <a:t>في</a:t>
            </a:r>
            <a:r>
              <a:rPr lang="en-US" sz="4000" dirty="0"/>
              <a:t> </a:t>
            </a:r>
            <a:r>
              <a:rPr lang="en-US" sz="4000" dirty="0" err="1"/>
              <a:t>عملية</a:t>
            </a:r>
            <a:r>
              <a:rPr lang="en-US" sz="4000" dirty="0"/>
              <a:t> </a:t>
            </a:r>
            <a:r>
              <a:rPr lang="en-US" sz="4000" dirty="0" err="1"/>
              <a:t>التزاوج</a:t>
            </a:r>
            <a:r>
              <a:rPr lang="en-US" sz="4000" dirty="0"/>
              <a:t> </a:t>
            </a:r>
            <a:r>
              <a:rPr lang="en-US" sz="4000" dirty="0" err="1"/>
              <a:t>بين</a:t>
            </a:r>
            <a:r>
              <a:rPr lang="en-US" sz="4000" dirty="0"/>
              <a:t> </a:t>
            </a:r>
            <a:r>
              <a:rPr lang="en-US" sz="4000" dirty="0" err="1"/>
              <a:t>خليتين</a:t>
            </a:r>
            <a:r>
              <a:rPr lang="en-US" sz="4000" dirty="0"/>
              <a:t>. </a:t>
            </a:r>
          </a:p>
          <a:p>
            <a:pPr algn="justLow" rtl="1"/>
            <a:r>
              <a:rPr lang="en-US" sz="4000" dirty="0"/>
              <a:t>2- </a:t>
            </a:r>
            <a:r>
              <a:rPr lang="ar-IQ" sz="4000" dirty="0" smtClean="0"/>
              <a:t> </a:t>
            </a:r>
            <a:r>
              <a:rPr lang="en-US" sz="4000" dirty="0" err="1" smtClean="0"/>
              <a:t>تساعد</a:t>
            </a:r>
            <a:r>
              <a:rPr lang="en-US" sz="4000" dirty="0" smtClean="0"/>
              <a:t> </a:t>
            </a:r>
            <a:r>
              <a:rPr lang="en-US" sz="4000" dirty="0" err="1"/>
              <a:t>البكتريا</a:t>
            </a:r>
            <a:r>
              <a:rPr lang="en-US" sz="4000" dirty="0"/>
              <a:t> </a:t>
            </a:r>
            <a:r>
              <a:rPr lang="en-US" sz="4000" dirty="0" err="1"/>
              <a:t>المرضية</a:t>
            </a:r>
            <a:r>
              <a:rPr lang="en-US" sz="4000" dirty="0"/>
              <a:t> </a:t>
            </a:r>
            <a:r>
              <a:rPr lang="en-US" sz="4000" dirty="0" err="1"/>
              <a:t>على</a:t>
            </a:r>
            <a:r>
              <a:rPr lang="en-US" sz="4000" dirty="0"/>
              <a:t> </a:t>
            </a:r>
            <a:r>
              <a:rPr lang="en-US" sz="4000" dirty="0" err="1"/>
              <a:t>الالتصاق</a:t>
            </a:r>
            <a:r>
              <a:rPr lang="en-US" sz="4000" dirty="0"/>
              <a:t> </a:t>
            </a:r>
            <a:r>
              <a:rPr lang="en-US" sz="4000" dirty="0" err="1"/>
              <a:t>بالسطوح</a:t>
            </a:r>
            <a:r>
              <a:rPr lang="en-US" sz="4000" dirty="0"/>
              <a:t> </a:t>
            </a:r>
            <a:r>
              <a:rPr lang="en-US" sz="4000" dirty="0" err="1"/>
              <a:t>الداخلية</a:t>
            </a:r>
            <a:r>
              <a:rPr lang="en-US" sz="4000" dirty="0"/>
              <a:t> </a:t>
            </a:r>
            <a:r>
              <a:rPr lang="en-US" sz="4000" dirty="0" err="1"/>
              <a:t>للخلايا</a:t>
            </a:r>
            <a:r>
              <a:rPr lang="en-US" sz="4000" dirty="0"/>
              <a:t> </a:t>
            </a:r>
            <a:r>
              <a:rPr lang="en-US" sz="4000" dirty="0" err="1"/>
              <a:t>الطلائية</a:t>
            </a:r>
            <a:r>
              <a:rPr lang="en-US" sz="4000" dirty="0"/>
              <a:t> </a:t>
            </a:r>
            <a:r>
              <a:rPr lang="en-US" sz="4000" dirty="0" err="1"/>
              <a:t>المبطنة</a:t>
            </a:r>
            <a:r>
              <a:rPr lang="en-US" sz="4000" dirty="0"/>
              <a:t> </a:t>
            </a:r>
            <a:r>
              <a:rPr lang="en-US" sz="4000" dirty="0" err="1"/>
              <a:t>للجهاز</a:t>
            </a:r>
            <a:r>
              <a:rPr lang="en-US" sz="4000" dirty="0"/>
              <a:t> </a:t>
            </a:r>
            <a:r>
              <a:rPr lang="en-US" sz="4000" dirty="0" err="1" smtClean="0"/>
              <a:t>الهضمي</a:t>
            </a:r>
            <a:r>
              <a:rPr lang="en-US" sz="4000" dirty="0" smtClean="0"/>
              <a:t> </a:t>
            </a:r>
            <a:r>
              <a:rPr lang="en-US" sz="4000" dirty="0" err="1"/>
              <a:t>والتنفسي</a:t>
            </a:r>
            <a:r>
              <a:rPr lang="en-US" sz="4000" dirty="0"/>
              <a:t> </a:t>
            </a:r>
            <a:r>
              <a:rPr lang="en-US" sz="4000" dirty="0" err="1"/>
              <a:t>وتساعد</a:t>
            </a:r>
            <a:r>
              <a:rPr lang="en-US" sz="4000" dirty="0"/>
              <a:t> </a:t>
            </a:r>
            <a:r>
              <a:rPr lang="en-US" sz="4000" dirty="0" err="1"/>
              <a:t>على</a:t>
            </a:r>
            <a:r>
              <a:rPr lang="en-US" sz="4000" dirty="0"/>
              <a:t> </a:t>
            </a:r>
            <a:r>
              <a:rPr lang="en-US" sz="4000" dirty="0" err="1"/>
              <a:t>انتشار</a:t>
            </a:r>
            <a:r>
              <a:rPr lang="en-US" sz="4000" dirty="0"/>
              <a:t> </a:t>
            </a:r>
            <a:r>
              <a:rPr lang="en-US" sz="4000" dirty="0" err="1"/>
              <a:t>العدوى</a:t>
            </a:r>
            <a:r>
              <a:rPr lang="en-US" sz="4000" dirty="0"/>
              <a:t>. </a:t>
            </a:r>
          </a:p>
          <a:p>
            <a:pPr algn="justLow" rtl="1"/>
            <a:r>
              <a:rPr lang="en-US" sz="4000" dirty="0"/>
              <a:t>3- </a:t>
            </a:r>
            <a:r>
              <a:rPr lang="en-US" sz="4000" dirty="0" err="1"/>
              <a:t>تستعمل</a:t>
            </a:r>
            <a:r>
              <a:rPr lang="en-US" sz="4000" dirty="0"/>
              <a:t> </a:t>
            </a:r>
            <a:r>
              <a:rPr lang="en-US" sz="4000" dirty="0" err="1"/>
              <a:t>الأهداب</a:t>
            </a:r>
            <a:r>
              <a:rPr lang="en-US" sz="4000" dirty="0"/>
              <a:t> </a:t>
            </a:r>
            <a:r>
              <a:rPr lang="en-US" sz="4000" dirty="0" err="1"/>
              <a:t>كمواقع</a:t>
            </a:r>
            <a:r>
              <a:rPr lang="en-US" sz="4000" dirty="0"/>
              <a:t> </a:t>
            </a:r>
            <a:r>
              <a:rPr lang="en-US" sz="4000" dirty="0" err="1"/>
              <a:t>اتصال</a:t>
            </a:r>
            <a:r>
              <a:rPr lang="en-US" sz="4000" dirty="0"/>
              <a:t> </a:t>
            </a:r>
            <a:r>
              <a:rPr lang="en-US" sz="4000" dirty="0" err="1"/>
              <a:t>لاقمات</a:t>
            </a:r>
            <a:r>
              <a:rPr lang="en-US" sz="4000" dirty="0"/>
              <a:t> </a:t>
            </a:r>
            <a:r>
              <a:rPr lang="en-US" sz="4000" dirty="0" err="1"/>
              <a:t>البكتريا</a:t>
            </a:r>
            <a:r>
              <a:rPr lang="en-US" sz="4000" dirty="0"/>
              <a:t> </a:t>
            </a:r>
            <a:r>
              <a:rPr lang="en-US" sz="4000" dirty="0" err="1"/>
              <a:t>عند</a:t>
            </a:r>
            <a:r>
              <a:rPr lang="en-US" sz="4000" dirty="0"/>
              <a:t> </a:t>
            </a:r>
            <a:r>
              <a:rPr lang="en-US" sz="4000" dirty="0" err="1"/>
              <a:t>مهاجمة</a:t>
            </a:r>
            <a:r>
              <a:rPr lang="en-US" sz="4000" dirty="0"/>
              <a:t> </a:t>
            </a:r>
            <a:r>
              <a:rPr lang="en-US" sz="4000" dirty="0" err="1"/>
              <a:t>اللاقمات</a:t>
            </a:r>
            <a:r>
              <a:rPr lang="en-US" sz="4000" dirty="0"/>
              <a:t> </a:t>
            </a:r>
            <a:r>
              <a:rPr lang="en-US" sz="4000" dirty="0" err="1"/>
              <a:t>لمضائفها</a:t>
            </a:r>
            <a:r>
              <a:rPr lang="en-US" sz="4000" dirty="0"/>
              <a:t> </a:t>
            </a:r>
            <a:r>
              <a:rPr lang="en-US" sz="4000" dirty="0" err="1"/>
              <a:t>البكتيرية</a:t>
            </a:r>
            <a:r>
              <a:rPr lang="en-US" sz="4000" dirty="0"/>
              <a:t>، </a:t>
            </a:r>
            <a:r>
              <a:rPr lang="en-US" sz="4000" dirty="0" err="1" smtClean="0"/>
              <a:t>حيث</a:t>
            </a:r>
            <a:r>
              <a:rPr lang="en-US" sz="4000" dirty="0" smtClean="0"/>
              <a:t> </a:t>
            </a:r>
            <a:r>
              <a:rPr lang="en-US" sz="4000" dirty="0" err="1"/>
              <a:t>تلتصق</a:t>
            </a:r>
            <a:r>
              <a:rPr lang="en-US" sz="4000" dirty="0"/>
              <a:t> </a:t>
            </a:r>
            <a:r>
              <a:rPr lang="en-US" sz="4000" dirty="0" err="1"/>
              <a:t>اللاقمات</a:t>
            </a:r>
            <a:r>
              <a:rPr lang="en-US" sz="4000" dirty="0"/>
              <a:t> </a:t>
            </a:r>
            <a:r>
              <a:rPr lang="en-US" sz="4000" dirty="0" err="1"/>
              <a:t>على</a:t>
            </a:r>
            <a:r>
              <a:rPr lang="en-US" sz="4000" dirty="0"/>
              <a:t> </a:t>
            </a:r>
            <a:r>
              <a:rPr lang="en-US" sz="4000" dirty="0" err="1"/>
              <a:t>الأهداب</a:t>
            </a:r>
            <a:r>
              <a:rPr lang="en-US" sz="4000" dirty="0"/>
              <a:t> </a:t>
            </a:r>
            <a:r>
              <a:rPr lang="en-US" sz="4000" dirty="0" err="1"/>
              <a:t>ومن</a:t>
            </a:r>
            <a:r>
              <a:rPr lang="en-US" sz="4000" dirty="0"/>
              <a:t> </a:t>
            </a:r>
            <a:r>
              <a:rPr lang="en-US" sz="4000" dirty="0" err="1"/>
              <a:t>ثم</a:t>
            </a:r>
            <a:r>
              <a:rPr lang="en-US" sz="4000" dirty="0"/>
              <a:t> </a:t>
            </a:r>
            <a:r>
              <a:rPr lang="en-US" sz="4000" dirty="0" err="1"/>
              <a:t>تنقل</a:t>
            </a:r>
            <a:r>
              <a:rPr lang="en-US" sz="4000" dirty="0"/>
              <a:t> </a:t>
            </a:r>
            <a:r>
              <a:rPr lang="en-US" sz="4000" dirty="0" err="1"/>
              <a:t>موادها</a:t>
            </a:r>
            <a:r>
              <a:rPr lang="en-US" sz="4000" dirty="0"/>
              <a:t> </a:t>
            </a:r>
            <a:r>
              <a:rPr lang="en-US" sz="4000" dirty="0" err="1"/>
              <a:t>الوراثية</a:t>
            </a:r>
            <a:r>
              <a:rPr lang="en-US" sz="4000" dirty="0"/>
              <a:t> </a:t>
            </a:r>
            <a:r>
              <a:rPr lang="en-US" sz="4000" dirty="0" err="1"/>
              <a:t>الى</a:t>
            </a:r>
            <a:r>
              <a:rPr lang="en-US" sz="4000" dirty="0"/>
              <a:t> </a:t>
            </a:r>
            <a:r>
              <a:rPr lang="en-US" sz="4000" dirty="0" err="1"/>
              <a:t>داخل</a:t>
            </a:r>
            <a:r>
              <a:rPr lang="en-US" sz="4000" dirty="0"/>
              <a:t> </a:t>
            </a:r>
            <a:r>
              <a:rPr lang="en-US" sz="4000" dirty="0" err="1"/>
              <a:t>الخلية</a:t>
            </a:r>
            <a:r>
              <a:rPr lang="en-US" sz="4000" dirty="0"/>
              <a:t> </a:t>
            </a:r>
            <a:r>
              <a:rPr lang="en-US" sz="4000" dirty="0" err="1"/>
              <a:t>البكتيرية</a:t>
            </a:r>
            <a:r>
              <a:rPr lang="en-US" sz="4000" dirty="0"/>
              <a:t>. </a:t>
            </a:r>
          </a:p>
          <a:p>
            <a:pPr algn="justLow" rtl="1"/>
            <a:r>
              <a:rPr lang="ar-IQ" sz="4000" dirty="0" smtClean="0"/>
              <a:t> </a:t>
            </a:r>
            <a:endParaRPr lang="en-US" sz="4000" dirty="0"/>
          </a:p>
        </p:txBody>
      </p:sp>
      <p:sp>
        <p:nvSpPr>
          <p:cNvPr id="5" name="Rectangle 4"/>
          <p:cNvSpPr/>
          <p:nvPr/>
        </p:nvSpPr>
        <p:spPr>
          <a:xfrm>
            <a:off x="2523343" y="2934405"/>
            <a:ext cx="8734269"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62437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852" y="284813"/>
            <a:ext cx="11128948" cy="5922130"/>
          </a:xfrm>
        </p:spPr>
        <p:txBody>
          <a:bodyPr>
            <a:normAutofit/>
          </a:bodyPr>
          <a:lstStyle/>
          <a:p>
            <a:pPr algn="justLow" rtl="1"/>
            <a:r>
              <a:rPr lang="ar-IQ" sz="4000" dirty="0" smtClean="0">
                <a:cs typeface="+mj-cs"/>
              </a:rPr>
              <a:t>وتتجمع الخلايا الكروية في عدة خواص تجميعية تبعاً لمستوى الانقسام الخلوي فقد تكون  </a:t>
            </a:r>
            <a:endParaRPr lang="en-US" sz="4000" dirty="0" smtClean="0">
              <a:cs typeface="+mj-cs"/>
            </a:endParaRPr>
          </a:p>
          <a:p>
            <a:pPr algn="justLow" rtl="1"/>
            <a:r>
              <a:rPr lang="en-US" sz="4000" dirty="0" smtClean="0">
                <a:cs typeface="+mj-cs"/>
              </a:rPr>
              <a:t>Diplococci </a:t>
            </a:r>
            <a:r>
              <a:rPr lang="ar-IQ" sz="4000" dirty="0" smtClean="0">
                <a:cs typeface="+mj-cs"/>
              </a:rPr>
              <a:t>( مكورات ثنائية</a:t>
            </a:r>
            <a:endParaRPr lang="en-US" sz="4000" dirty="0" smtClean="0">
              <a:cs typeface="+mj-cs"/>
            </a:endParaRPr>
          </a:p>
          <a:p>
            <a:pPr algn="justLow" rtl="1"/>
            <a:r>
              <a:rPr lang="en-US" sz="4000" dirty="0" smtClean="0">
                <a:cs typeface="+mj-cs"/>
              </a:rPr>
              <a:t>Streptococci </a:t>
            </a:r>
            <a:r>
              <a:rPr lang="ar-IQ" sz="4000" dirty="0" smtClean="0">
                <a:cs typeface="+mj-cs"/>
              </a:rPr>
              <a:t>( مكورات مسبحية</a:t>
            </a:r>
            <a:endParaRPr lang="en-US" sz="4000" dirty="0" smtClean="0">
              <a:cs typeface="+mj-cs"/>
            </a:endParaRPr>
          </a:p>
          <a:p>
            <a:pPr algn="justLow" rtl="1"/>
            <a:r>
              <a:rPr lang="en-US" sz="4000" dirty="0" smtClean="0">
                <a:cs typeface="+mj-cs"/>
              </a:rPr>
              <a:t>Tetrads</a:t>
            </a:r>
            <a:r>
              <a:rPr lang="ar-IQ" sz="4000" dirty="0" smtClean="0">
                <a:cs typeface="+mj-cs"/>
              </a:rPr>
              <a:t> ( مكورات رباعية</a:t>
            </a:r>
            <a:endParaRPr lang="en-US" sz="4000" dirty="0" smtClean="0">
              <a:cs typeface="+mj-cs"/>
            </a:endParaRPr>
          </a:p>
          <a:p>
            <a:pPr algn="justLow" rtl="1"/>
            <a:r>
              <a:rPr lang="en-US" sz="4000" dirty="0" smtClean="0">
                <a:cs typeface="+mj-cs"/>
              </a:rPr>
              <a:t> Staphylococci </a:t>
            </a:r>
            <a:r>
              <a:rPr lang="ar-IQ" sz="4000" dirty="0" smtClean="0">
                <a:cs typeface="+mj-cs"/>
              </a:rPr>
              <a:t>( مكورات عنقودية</a:t>
            </a:r>
            <a:endParaRPr lang="en-US" sz="4000" dirty="0" smtClean="0">
              <a:cs typeface="+mj-cs"/>
            </a:endParaRPr>
          </a:p>
          <a:p>
            <a:pPr algn="justLow" rtl="1"/>
            <a:r>
              <a:rPr lang="en-US" sz="4000" dirty="0" err="1" smtClean="0">
                <a:cs typeface="+mj-cs"/>
              </a:rPr>
              <a:t>Sarcinae</a:t>
            </a:r>
            <a:r>
              <a:rPr lang="en-US" sz="4000" dirty="0" smtClean="0">
                <a:cs typeface="+mj-cs"/>
              </a:rPr>
              <a:t> </a:t>
            </a:r>
            <a:r>
              <a:rPr lang="ar-IQ" sz="4000" dirty="0" smtClean="0">
                <a:cs typeface="+mj-cs"/>
              </a:rPr>
              <a:t>( مكورات ثمانية</a:t>
            </a:r>
            <a:endParaRPr lang="en-US" sz="4000" dirty="0">
              <a:cs typeface="+mj-cs"/>
            </a:endParaRPr>
          </a:p>
        </p:txBody>
      </p:sp>
    </p:spTree>
    <p:extLst>
      <p:ext uri="{BB962C8B-B14F-4D97-AF65-F5344CB8AC3E}">
        <p14:creationId xmlns:p14="http://schemas.microsoft.com/office/powerpoint/2010/main" val="249947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33" y="119921"/>
            <a:ext cx="11632367" cy="6057042"/>
          </a:xfrm>
        </p:spPr>
        <p:txBody>
          <a:bodyPr>
            <a:noAutofit/>
          </a:bodyPr>
          <a:lstStyle/>
          <a:p>
            <a:pPr algn="justLow" rtl="1"/>
            <a:r>
              <a:rPr lang="ar-IQ" sz="4000" dirty="0" smtClean="0">
                <a:cs typeface="+mj-cs"/>
              </a:rPr>
              <a:t>الخلايا العصوية لا تتجمع مثل الكروية ولكن بعضها كما في الـ </a:t>
            </a:r>
            <a:r>
              <a:rPr lang="en-US" sz="4000" dirty="0" smtClean="0">
                <a:cs typeface="+mj-cs"/>
              </a:rPr>
              <a:t> </a:t>
            </a:r>
            <a:r>
              <a:rPr lang="ar-IQ" sz="4000" dirty="0" smtClean="0">
                <a:cs typeface="+mj-cs"/>
              </a:rPr>
              <a:t> </a:t>
            </a:r>
            <a:r>
              <a:rPr lang="en-US" sz="4000" dirty="0" smtClean="0">
                <a:cs typeface="+mj-cs"/>
              </a:rPr>
              <a:t>Bacillus </a:t>
            </a:r>
            <a:r>
              <a:rPr lang="ar-IQ" sz="4000" dirty="0" smtClean="0">
                <a:cs typeface="+mj-cs"/>
              </a:rPr>
              <a:t>تشكل سلسلة من الخلايا تسمى </a:t>
            </a:r>
            <a:r>
              <a:rPr lang="en-US" sz="4000" dirty="0" err="1" smtClean="0">
                <a:cs typeface="+mj-cs"/>
              </a:rPr>
              <a:t>Streptobacilli</a:t>
            </a:r>
            <a:endParaRPr lang="en-US" sz="4000" dirty="0">
              <a:cs typeface="+mj-cs"/>
            </a:endParaRPr>
          </a:p>
          <a:p>
            <a:pPr algn="justLow" rtl="1"/>
            <a:r>
              <a:rPr lang="en-US" sz="4000" dirty="0" smtClean="0">
                <a:cs typeface="+mj-cs"/>
              </a:rPr>
              <a:t> </a:t>
            </a:r>
            <a:r>
              <a:rPr lang="ar-IQ" sz="4000" dirty="0" smtClean="0">
                <a:cs typeface="+mj-cs"/>
              </a:rPr>
              <a:t>بعض الخلايا العصوية يترتب بشكل مشابه لعيدان الشخاط مثل بكتريا </a:t>
            </a:r>
            <a:r>
              <a:rPr lang="en-US" sz="4000" dirty="0" err="1" smtClean="0">
                <a:latin typeface="Times New Roman" panose="02020603050405020304" pitchFamily="18" charset="0"/>
                <a:cs typeface="Times New Roman" panose="02020603050405020304" pitchFamily="18" charset="0"/>
              </a:rPr>
              <a:t>Corynebacterium</a:t>
            </a:r>
            <a:r>
              <a:rPr lang="en-US" sz="4000" dirty="0" smtClean="0">
                <a:cs typeface="+mj-cs"/>
              </a:rPr>
              <a:t> </a:t>
            </a:r>
            <a:r>
              <a:rPr lang="en-US" sz="4000" dirty="0" err="1" smtClean="0">
                <a:cs typeface="+mj-cs"/>
              </a:rPr>
              <a:t>diphtheriae</a:t>
            </a:r>
            <a:r>
              <a:rPr lang="en-US" sz="4000" dirty="0" smtClean="0">
                <a:cs typeface="+mj-cs"/>
              </a:rPr>
              <a:t> </a:t>
            </a:r>
            <a:r>
              <a:rPr lang="ar-IQ" sz="4000" dirty="0" smtClean="0">
                <a:cs typeface="+mj-cs"/>
              </a:rPr>
              <a:t>وبعضها يكون على هيئة خيوط متفرعة  </a:t>
            </a:r>
            <a:r>
              <a:rPr lang="en-US" sz="4000" dirty="0" smtClean="0">
                <a:cs typeface="+mj-cs"/>
              </a:rPr>
              <a:t>Vibrio </a:t>
            </a:r>
            <a:r>
              <a:rPr lang="ar-IQ" sz="4000" dirty="0" smtClean="0">
                <a:cs typeface="+mj-cs"/>
              </a:rPr>
              <a:t>هنالك أشكال اخرى للبكتريا مثل البكتريا الضمية .</a:t>
            </a:r>
            <a:r>
              <a:rPr lang="en-US" sz="4000" dirty="0" smtClean="0">
                <a:cs typeface="+mj-cs"/>
              </a:rPr>
              <a:t>Streptomyces </a:t>
            </a:r>
            <a:r>
              <a:rPr lang="en-US" sz="4000" dirty="0" err="1" smtClean="0">
                <a:cs typeface="+mj-cs"/>
              </a:rPr>
              <a:t>spp</a:t>
            </a:r>
            <a:r>
              <a:rPr lang="en-US" sz="4000" dirty="0" smtClean="0">
                <a:cs typeface="+mj-cs"/>
              </a:rPr>
              <a:t> </a:t>
            </a:r>
            <a:r>
              <a:rPr lang="ar-IQ" sz="4000" dirty="0" smtClean="0">
                <a:cs typeface="+mj-cs"/>
              </a:rPr>
              <a:t>مثل</a:t>
            </a:r>
            <a:r>
              <a:rPr lang="en-US" sz="4000" dirty="0" smtClean="0">
                <a:cs typeface="+mj-cs"/>
              </a:rPr>
              <a:t> </a:t>
            </a:r>
            <a:r>
              <a:rPr lang="ar-IQ" sz="4000" dirty="0" smtClean="0">
                <a:cs typeface="+mj-cs"/>
              </a:rPr>
              <a:t>والبكتريا الحلزونية </a:t>
            </a:r>
            <a:r>
              <a:rPr lang="en-US" sz="4000" dirty="0" err="1" smtClean="0">
                <a:cs typeface="+mj-cs"/>
              </a:rPr>
              <a:t>Spirilla</a:t>
            </a:r>
            <a:r>
              <a:rPr lang="en-US" sz="4000" dirty="0" smtClean="0">
                <a:cs typeface="+mj-cs"/>
              </a:rPr>
              <a:t> </a:t>
            </a:r>
            <a:r>
              <a:rPr lang="ar-IQ" sz="4000" dirty="0" smtClean="0">
                <a:cs typeface="+mj-cs"/>
              </a:rPr>
              <a:t>أو ازواج من الخلايا أو خلايا عصوية ذات نهاية مرتفعة مثل </a:t>
            </a:r>
            <a:r>
              <a:rPr lang="en-US" sz="4000" dirty="0" smtClean="0">
                <a:cs typeface="+mj-cs"/>
              </a:rPr>
              <a:t> </a:t>
            </a:r>
            <a:r>
              <a:rPr lang="en-US" sz="4000" dirty="0" err="1" smtClean="0">
                <a:cs typeface="+mj-cs"/>
              </a:rPr>
              <a:t>Caryophanon</a:t>
            </a:r>
            <a:r>
              <a:rPr lang="en-US" sz="4000" dirty="0" smtClean="0">
                <a:cs typeface="+mj-cs"/>
              </a:rPr>
              <a:t> </a:t>
            </a:r>
            <a:r>
              <a:rPr lang="ar-IQ" sz="4000" dirty="0" smtClean="0">
                <a:cs typeface="+mj-cs"/>
              </a:rPr>
              <a:t>أو خلايا على شكل أقراص كما في </a:t>
            </a:r>
            <a:r>
              <a:rPr lang="en-US" sz="4000" dirty="0" smtClean="0">
                <a:cs typeface="+mj-cs"/>
              </a:rPr>
              <a:t>Bacillus </a:t>
            </a:r>
            <a:r>
              <a:rPr lang="en-US" sz="4000" dirty="0" err="1" smtClean="0">
                <a:cs typeface="+mj-cs"/>
              </a:rPr>
              <a:t>anthracis</a:t>
            </a:r>
            <a:endParaRPr lang="en-US" sz="4000" dirty="0">
              <a:cs typeface="+mj-cs"/>
            </a:endParaRPr>
          </a:p>
        </p:txBody>
      </p:sp>
    </p:spTree>
    <p:extLst>
      <p:ext uri="{BB962C8B-B14F-4D97-AF65-F5344CB8AC3E}">
        <p14:creationId xmlns:p14="http://schemas.microsoft.com/office/powerpoint/2010/main" val="333891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19725"/>
            <a:ext cx="10779177" cy="5757238"/>
          </a:xfrm>
        </p:spPr>
        <p:txBody>
          <a:bodyPr>
            <a:noAutofit/>
          </a:bodyPr>
          <a:lstStyle/>
          <a:p>
            <a:pPr algn="justLow" rtl="1"/>
            <a:r>
              <a:rPr lang="ar-IQ" sz="4000" dirty="0" smtClean="0">
                <a:cs typeface="+mj-cs"/>
              </a:rPr>
              <a:t>فحص البكتريا: لفحص البكتريا هناك طريقتان: </a:t>
            </a:r>
          </a:p>
          <a:p>
            <a:pPr algn="justLow" rtl="1"/>
            <a:r>
              <a:rPr lang="ar-IQ" sz="4000" dirty="0" smtClean="0">
                <a:cs typeface="+mj-cs"/>
              </a:rPr>
              <a:t>1- طريقة القطرة المعلقة </a:t>
            </a:r>
          </a:p>
          <a:p>
            <a:pPr algn="justLow" rtl="1"/>
            <a:r>
              <a:rPr lang="ar-IQ" sz="4000" dirty="0" smtClean="0">
                <a:cs typeface="+mj-cs"/>
              </a:rPr>
              <a:t>2- طريقة الغشاء المصبوغ الثابت </a:t>
            </a:r>
          </a:p>
          <a:p>
            <a:pPr algn="justLow" rtl="1"/>
            <a:r>
              <a:rPr lang="ar-IQ" sz="4000" dirty="0" smtClean="0">
                <a:cs typeface="+mj-cs"/>
              </a:rPr>
              <a:t>مميزات القطرة المعلقة/ 1- تعطي تحديد أفضل لترتيب الخلايا وتباين أكثر وضوحاً</a:t>
            </a:r>
            <a:endParaRPr lang="en-US" sz="4000" dirty="0" smtClean="0">
              <a:cs typeface="+mj-cs"/>
            </a:endParaRPr>
          </a:p>
          <a:p>
            <a:pPr algn="justLow" rtl="1"/>
            <a:r>
              <a:rPr lang="ar-IQ" sz="4000" dirty="0" smtClean="0">
                <a:cs typeface="+mj-cs"/>
              </a:rPr>
              <a:t> 2- تحدد فيما اذا كانت البكتريا متحركة ام لا</a:t>
            </a:r>
            <a:endParaRPr lang="en-US" sz="4000" dirty="0" smtClean="0">
              <a:cs typeface="+mj-cs"/>
            </a:endParaRPr>
          </a:p>
          <a:p>
            <a:pPr algn="justLow" rtl="1"/>
            <a:r>
              <a:rPr lang="ar-IQ" sz="4000" dirty="0" smtClean="0">
                <a:cs typeface="+mj-cs"/>
              </a:rPr>
              <a:t> 3- لملاحظة التغيرات الخلوية ومشاهدة عملية تكوين السبورات 4- فحص الفجوات والمواد الدهنية. </a:t>
            </a:r>
            <a:endParaRPr lang="en-US" sz="4000" dirty="0">
              <a:cs typeface="+mj-cs"/>
            </a:endParaRPr>
          </a:p>
        </p:txBody>
      </p:sp>
    </p:spTree>
    <p:extLst>
      <p:ext uri="{BB962C8B-B14F-4D97-AF65-F5344CB8AC3E}">
        <p14:creationId xmlns:p14="http://schemas.microsoft.com/office/powerpoint/2010/main" val="34285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72" y="329784"/>
            <a:ext cx="11692328" cy="5847179"/>
          </a:xfrm>
        </p:spPr>
        <p:txBody>
          <a:bodyPr>
            <a:normAutofit/>
          </a:bodyPr>
          <a:lstStyle/>
          <a:p>
            <a:pPr algn="justLow" rtl="1"/>
            <a:r>
              <a:rPr lang="ar-IQ" sz="4000" dirty="0" smtClean="0">
                <a:cs typeface="+mj-cs"/>
              </a:rPr>
              <a:t>مميزات الغشاء المصبوغ الثابت</a:t>
            </a:r>
            <a:endParaRPr lang="en-US" sz="4000" dirty="0" smtClean="0">
              <a:cs typeface="+mj-cs"/>
            </a:endParaRPr>
          </a:p>
          <a:p>
            <a:pPr marL="0" indent="0" algn="justLow" rtl="1">
              <a:buNone/>
            </a:pPr>
            <a:r>
              <a:rPr lang="en-US" sz="4000" dirty="0">
                <a:cs typeface="+mj-cs"/>
              </a:rPr>
              <a:t>1</a:t>
            </a:r>
            <a:r>
              <a:rPr lang="ar-IQ" sz="4000" dirty="0" smtClean="0">
                <a:cs typeface="+mj-cs"/>
              </a:rPr>
              <a:t>- تكون الخلايا أوضح بعد التصبيغ</a:t>
            </a:r>
            <a:endParaRPr lang="en-US" sz="4000" dirty="0" smtClean="0">
              <a:cs typeface="+mj-cs"/>
            </a:endParaRPr>
          </a:p>
          <a:p>
            <a:pPr marL="0" indent="0" algn="justLow" rtl="1">
              <a:buNone/>
            </a:pPr>
            <a:r>
              <a:rPr lang="ar-IQ" sz="4000" dirty="0" smtClean="0">
                <a:cs typeface="+mj-cs"/>
              </a:rPr>
              <a:t>2- الاختلافات بين الخلايا يمكن أن تتوضح باستخدام صبغات تفريقية أو اختيارية.</a:t>
            </a:r>
            <a:endParaRPr lang="en-US" sz="4000" dirty="0" smtClean="0">
              <a:cs typeface="+mj-cs"/>
            </a:endParaRPr>
          </a:p>
          <a:p>
            <a:pPr marL="0" indent="0" algn="justLow" rtl="1">
              <a:buNone/>
            </a:pPr>
            <a:r>
              <a:rPr lang="ar-IQ" sz="4000" dirty="0" smtClean="0">
                <a:cs typeface="+mj-cs"/>
              </a:rPr>
              <a:t>وتتلخص الخطوات المهمة في تحضير الغشاء المصبوغ الثابت في الاتي:- </a:t>
            </a:r>
          </a:p>
          <a:p>
            <a:pPr marL="0" indent="0" algn="justLow" rtl="1">
              <a:buNone/>
            </a:pPr>
            <a:r>
              <a:rPr lang="ar-IQ" sz="4000" dirty="0" smtClean="0">
                <a:cs typeface="+mj-cs"/>
              </a:rPr>
              <a:t>1- تحضير الغشاء 2- التثبيت 3- اضافة الصبغات </a:t>
            </a:r>
            <a:endParaRPr lang="en-US" sz="4000" dirty="0">
              <a:cs typeface="+mj-cs"/>
            </a:endParaRPr>
          </a:p>
        </p:txBody>
      </p:sp>
    </p:spTree>
    <p:extLst>
      <p:ext uri="{BB962C8B-B14F-4D97-AF65-F5344CB8AC3E}">
        <p14:creationId xmlns:p14="http://schemas.microsoft.com/office/powerpoint/2010/main" val="347746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31" y="149902"/>
            <a:ext cx="11857220" cy="6708097"/>
          </a:xfrm>
        </p:spPr>
        <p:txBody>
          <a:bodyPr>
            <a:noAutofit/>
          </a:bodyPr>
          <a:lstStyle/>
          <a:p>
            <a:pPr algn="ctr" rtl="1"/>
            <a:r>
              <a:rPr lang="ar-IQ" sz="4000" dirty="0" smtClean="0">
                <a:solidFill>
                  <a:schemeClr val="accent1"/>
                </a:solidFill>
                <a:cs typeface="+mj-cs"/>
              </a:rPr>
              <a:t>الصبغات المايكروبية</a:t>
            </a:r>
            <a:endParaRPr lang="en-US" sz="4000" dirty="0" smtClean="0">
              <a:solidFill>
                <a:schemeClr val="accent1"/>
              </a:solidFill>
              <a:cs typeface="+mj-cs"/>
            </a:endParaRPr>
          </a:p>
          <a:p>
            <a:pPr marL="0" indent="0" algn="r" rtl="1">
              <a:buNone/>
            </a:pPr>
            <a:r>
              <a:rPr lang="ar-IQ" sz="4000" dirty="0" smtClean="0">
                <a:solidFill>
                  <a:schemeClr val="accent1"/>
                </a:solidFill>
                <a:cs typeface="+mj-cs"/>
              </a:rPr>
              <a:t> </a:t>
            </a:r>
            <a:r>
              <a:rPr lang="ar-IQ" sz="4000" dirty="0" smtClean="0">
                <a:cs typeface="+mj-cs"/>
              </a:rPr>
              <a:t>وأنواعها</a:t>
            </a:r>
            <a:r>
              <a:rPr lang="en-US" sz="4000" dirty="0" smtClean="0">
                <a:cs typeface="+mj-cs"/>
              </a:rPr>
              <a:t>:</a:t>
            </a:r>
            <a:endParaRPr lang="ar-IQ" sz="4000" dirty="0" smtClean="0">
              <a:cs typeface="+mj-cs"/>
            </a:endParaRPr>
          </a:p>
          <a:p>
            <a:pPr algn="justLow" rtl="1"/>
            <a:r>
              <a:rPr lang="ar-IQ" sz="4000" dirty="0" smtClean="0">
                <a:cs typeface="+mj-cs"/>
              </a:rPr>
              <a:t>أ- الصبغات القاعدية/ عند تأينها يحمل الجزء الصبغي منها شحنة موجبة، وهي تصبغ مكونات الخلية الحامضية مثل ازرق المثيلين والكرستال البنفسجي وهذه مهمة لأن الخلية البكتيرية غنية بالأحماض النووية والتي تحمل شحنة سالبة لذلك تصبغ بشدة بالصبغات القاعدية. </a:t>
            </a:r>
          </a:p>
          <a:p>
            <a:pPr algn="justLow" rtl="1"/>
            <a:r>
              <a:rPr lang="ar-IQ" sz="4000" dirty="0" smtClean="0">
                <a:cs typeface="+mj-cs"/>
              </a:rPr>
              <a:t>ب- الصبغات الحامضية/ عند تأينها يحمل الجزء الصبغي منها شحنة سالبة وهي تصبغ مكونات الخلايا القاعدية مثل صبغة الفوكسين الحامضي. </a:t>
            </a:r>
          </a:p>
          <a:p>
            <a:pPr algn="justLow" rtl="1"/>
            <a:r>
              <a:rPr lang="ar-IQ" sz="4000" dirty="0" smtClean="0">
                <a:cs typeface="+mj-cs"/>
              </a:rPr>
              <a:t>ج- الصبغات المتعادلة/ هي أملاح معقدة للصبغات الحامضية والقاعدية مثل صبغة الايوسين المثيلين الازرق. </a:t>
            </a:r>
            <a:endParaRPr lang="en-US" sz="4000" dirty="0">
              <a:cs typeface="+mj-cs"/>
            </a:endParaRPr>
          </a:p>
        </p:txBody>
      </p:sp>
    </p:spTree>
    <p:extLst>
      <p:ext uri="{BB962C8B-B14F-4D97-AF65-F5344CB8AC3E}">
        <p14:creationId xmlns:p14="http://schemas.microsoft.com/office/powerpoint/2010/main" val="21815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31" y="0"/>
            <a:ext cx="12087069" cy="6858000"/>
          </a:xfrm>
        </p:spPr>
        <p:txBody>
          <a:bodyPr>
            <a:noAutofit/>
          </a:bodyPr>
          <a:lstStyle/>
          <a:p>
            <a:pPr algn="ctr" rtl="1"/>
            <a:r>
              <a:rPr lang="ar-IQ" sz="4000" dirty="0" smtClean="0">
                <a:solidFill>
                  <a:schemeClr val="accent1"/>
                </a:solidFill>
                <a:cs typeface="+mj-cs"/>
              </a:rPr>
              <a:t>طرق تصبيغ البكتريا </a:t>
            </a:r>
          </a:p>
          <a:p>
            <a:pPr algn="justLow" rtl="1"/>
            <a:r>
              <a:rPr lang="ar-IQ" sz="4000" dirty="0" smtClean="0">
                <a:cs typeface="+mj-cs"/>
              </a:rPr>
              <a:t>1- التصبيغ البسيط </a:t>
            </a:r>
            <a:r>
              <a:rPr lang="en-US" sz="4000" dirty="0" smtClean="0">
                <a:cs typeface="+mj-cs"/>
              </a:rPr>
              <a:t>Simple staining :</a:t>
            </a:r>
            <a:r>
              <a:rPr lang="ar-IQ" sz="4000" dirty="0" smtClean="0">
                <a:cs typeface="+mj-cs"/>
              </a:rPr>
              <a:t>ويتم بإضافة صبغة واحدة مثل المثيلين الازرق وستبدو الخلايا مصبغة بنفس اللون. </a:t>
            </a:r>
          </a:p>
          <a:p>
            <a:pPr algn="justLow" rtl="1"/>
            <a:r>
              <a:rPr lang="ar-IQ" sz="4000" dirty="0" smtClean="0">
                <a:cs typeface="+mj-cs"/>
              </a:rPr>
              <a:t>2- صبغة كرام </a:t>
            </a:r>
            <a:r>
              <a:rPr lang="en-US" sz="4000" dirty="0" smtClean="0">
                <a:cs typeface="+mj-cs"/>
              </a:rPr>
              <a:t>Gram staining: </a:t>
            </a:r>
            <a:r>
              <a:rPr lang="ar-IQ" sz="4000" dirty="0" smtClean="0">
                <a:cs typeface="+mj-cs"/>
              </a:rPr>
              <a:t> سميت نسبة للطبيب الدنماركي كريستيان كرام عام 1224م وفيها تستخدم</a:t>
            </a:r>
            <a:endParaRPr lang="en-US" sz="4000" dirty="0" smtClean="0">
              <a:cs typeface="+mj-cs"/>
            </a:endParaRPr>
          </a:p>
          <a:p>
            <a:pPr marL="0" indent="0" algn="justLow" rtl="1">
              <a:buNone/>
            </a:pPr>
            <a:r>
              <a:rPr lang="ar-IQ" sz="4000" dirty="0">
                <a:cs typeface="+mj-cs"/>
              </a:rPr>
              <a:t>1</a:t>
            </a:r>
            <a:r>
              <a:rPr lang="ar-IQ" sz="4000" dirty="0" smtClean="0">
                <a:cs typeface="+mj-cs"/>
              </a:rPr>
              <a:t>- صبغة الكرستال البنفسجي </a:t>
            </a:r>
          </a:p>
          <a:p>
            <a:pPr marL="0" indent="0" algn="justLow" rtl="1">
              <a:buNone/>
            </a:pPr>
            <a:r>
              <a:rPr lang="ar-IQ" sz="4000" dirty="0" smtClean="0">
                <a:cs typeface="+mj-cs"/>
              </a:rPr>
              <a:t>2- اليود </a:t>
            </a:r>
          </a:p>
          <a:p>
            <a:pPr marL="0" indent="0" algn="justLow" rtl="1">
              <a:buNone/>
            </a:pPr>
            <a:r>
              <a:rPr lang="ar-IQ" sz="4000" dirty="0" smtClean="0">
                <a:cs typeface="+mj-cs"/>
              </a:rPr>
              <a:t> 3- كحول الايثانول أو الاسيتون </a:t>
            </a:r>
            <a:endParaRPr lang="en-US" sz="4000" dirty="0" smtClean="0">
              <a:cs typeface="+mj-cs"/>
            </a:endParaRPr>
          </a:p>
          <a:p>
            <a:pPr marL="0" indent="0" algn="justLow" rtl="1">
              <a:buNone/>
            </a:pPr>
            <a:r>
              <a:rPr lang="ar-IQ" sz="4000" dirty="0" smtClean="0">
                <a:cs typeface="+mj-cs"/>
              </a:rPr>
              <a:t>4- السفرانين </a:t>
            </a:r>
            <a:r>
              <a:rPr lang="en-US" sz="4000" dirty="0" smtClean="0">
                <a:cs typeface="+mj-cs"/>
              </a:rPr>
              <a:t>Safranin </a:t>
            </a:r>
          </a:p>
        </p:txBody>
      </p:sp>
    </p:spTree>
    <p:extLst>
      <p:ext uri="{BB962C8B-B14F-4D97-AF65-F5344CB8AC3E}">
        <p14:creationId xmlns:p14="http://schemas.microsoft.com/office/powerpoint/2010/main" val="103966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833" y="194872"/>
            <a:ext cx="11782269" cy="9941183"/>
          </a:xfrm>
          <a:prstGeom prst="rect">
            <a:avLst/>
          </a:prstGeom>
        </p:spPr>
        <p:txBody>
          <a:bodyPr wrap="square">
            <a:spAutoFit/>
          </a:bodyPr>
          <a:lstStyle/>
          <a:p>
            <a:pPr algn="justLow" rtl="1"/>
            <a:r>
              <a:rPr lang="ar-IQ" sz="4000" dirty="0">
                <a:cs typeface="+mj-cs"/>
              </a:rPr>
              <a:t>حيث تظهر البكتريا الموجبة لصبغة كرام بلون ازرق او بنفسجي في حين تظهر البكتريا السالبة بلون احمر او </a:t>
            </a:r>
            <a:r>
              <a:rPr lang="ar-IQ" sz="4000" dirty="0" smtClean="0">
                <a:cs typeface="+mj-cs"/>
              </a:rPr>
              <a:t>وردي</a:t>
            </a:r>
          </a:p>
          <a:p>
            <a:pPr algn="justLow" rtl="1"/>
            <a:r>
              <a:rPr lang="ar-IQ" sz="4000" dirty="0" smtClean="0">
                <a:cs typeface="+mj-cs"/>
              </a:rPr>
              <a:t>وسبب </a:t>
            </a:r>
            <a:r>
              <a:rPr lang="ar-IQ" sz="4000" dirty="0">
                <a:cs typeface="+mj-cs"/>
              </a:rPr>
              <a:t>الاختلاف في اللون يعود الى اختلاف وتكوين الجدار الخلوي البكتيري حيث ان جدار الخلية الموجبة لصبغة كرام </a:t>
            </a:r>
            <a:r>
              <a:rPr lang="ar-IQ" sz="4000" dirty="0" smtClean="0">
                <a:cs typeface="+mj-cs"/>
              </a:rPr>
              <a:t>+</a:t>
            </a:r>
            <a:r>
              <a:rPr lang="en-US" sz="4000" dirty="0" smtClean="0">
                <a:cs typeface="+mj-cs"/>
              </a:rPr>
              <a:t>G</a:t>
            </a:r>
            <a:r>
              <a:rPr lang="ar-IQ" sz="4000" dirty="0" smtClean="0">
                <a:cs typeface="+mj-cs"/>
              </a:rPr>
              <a:t> سمكها </a:t>
            </a:r>
            <a:r>
              <a:rPr lang="ar-IQ" sz="4000" dirty="0">
                <a:cs typeface="+mj-cs"/>
              </a:rPr>
              <a:t>اكثر  </a:t>
            </a:r>
            <a:r>
              <a:rPr lang="ar-IQ" sz="4000" dirty="0" smtClean="0">
                <a:cs typeface="+mj-cs"/>
              </a:rPr>
              <a:t>وتكون </a:t>
            </a:r>
            <a:r>
              <a:rPr lang="ar-IQ" sz="4000" dirty="0">
                <a:cs typeface="+mj-cs"/>
              </a:rPr>
              <a:t>نسبة الدهن فيها اقل على العكس من الخلية السالبة لصبغة </a:t>
            </a:r>
            <a:r>
              <a:rPr lang="ar-IQ" sz="4000" dirty="0" smtClean="0">
                <a:cs typeface="+mj-cs"/>
              </a:rPr>
              <a:t>كرام</a:t>
            </a:r>
            <a:r>
              <a:rPr lang="en-US" sz="4000" dirty="0"/>
              <a:t> </a:t>
            </a:r>
            <a:r>
              <a:rPr lang="en-US" sz="4000" dirty="0" smtClean="0"/>
              <a:t>G</a:t>
            </a:r>
            <a:r>
              <a:rPr lang="ar-IQ" sz="4000" dirty="0" smtClean="0"/>
              <a:t>-</a:t>
            </a:r>
          </a:p>
          <a:p>
            <a:pPr algn="justLow" rtl="1"/>
            <a:endParaRPr lang="ar-IQ" sz="4000" dirty="0">
              <a:cs typeface="+mj-cs"/>
            </a:endParaRPr>
          </a:p>
          <a:p>
            <a:pPr algn="justLow" rtl="1"/>
            <a:r>
              <a:rPr lang="ar-IQ" sz="4000" dirty="0" smtClean="0">
                <a:cs typeface="+mj-cs"/>
              </a:rPr>
              <a:t> </a:t>
            </a:r>
            <a:r>
              <a:rPr lang="ar-IQ" sz="4000" dirty="0">
                <a:cs typeface="+mj-cs"/>
              </a:rPr>
              <a:t>كذلك </a:t>
            </a:r>
            <a:r>
              <a:rPr lang="ar-IQ" sz="4000" dirty="0" smtClean="0">
                <a:cs typeface="+mj-cs"/>
              </a:rPr>
              <a:t>البكتريا</a:t>
            </a:r>
            <a:r>
              <a:rPr lang="en-US" sz="4000" dirty="0"/>
              <a:t> G</a:t>
            </a:r>
            <a:r>
              <a:rPr lang="en-US" sz="4000" dirty="0" smtClean="0"/>
              <a:t>+</a:t>
            </a:r>
            <a:r>
              <a:rPr lang="ar-IQ" sz="4000" dirty="0" smtClean="0">
                <a:cs typeface="+mj-cs"/>
              </a:rPr>
              <a:t> يحتوي </a:t>
            </a:r>
            <a:r>
              <a:rPr lang="ar-IQ" sz="4000" dirty="0">
                <a:cs typeface="+mj-cs"/>
              </a:rPr>
              <a:t>جدارها الخلوي على نسبة عالية من مركب ببتيدوكلايكان </a:t>
            </a:r>
            <a:r>
              <a:rPr lang="en-US" sz="4000" dirty="0">
                <a:cs typeface="+mj-cs"/>
              </a:rPr>
              <a:t>peptidoglycan </a:t>
            </a:r>
            <a:r>
              <a:rPr lang="ar-IQ" sz="4000" dirty="0">
                <a:cs typeface="+mj-cs"/>
              </a:rPr>
              <a:t>ولهذا </a:t>
            </a:r>
            <a:r>
              <a:rPr lang="en-US" sz="4000" dirty="0" smtClean="0">
                <a:cs typeface="+mj-cs"/>
              </a:rPr>
              <a:t> </a:t>
            </a:r>
            <a:r>
              <a:rPr lang="ar-IQ" sz="4000" dirty="0" smtClean="0">
                <a:cs typeface="+mj-cs"/>
              </a:rPr>
              <a:t>المركب دور في حجز معقد الصبغة واليود كما في حالة البكتريا</a:t>
            </a:r>
            <a:r>
              <a:rPr lang="en-US" sz="4000" dirty="0"/>
              <a:t> </a:t>
            </a:r>
            <a:r>
              <a:rPr lang="en-US" sz="4000" dirty="0" smtClean="0"/>
              <a:t>.</a:t>
            </a:r>
            <a:endParaRPr lang="ar-IQ" sz="4000" dirty="0" smtClean="0"/>
          </a:p>
          <a:p>
            <a:pPr algn="justLow" rtl="1"/>
            <a:endParaRPr lang="ar-IQ" sz="4000" dirty="0"/>
          </a:p>
          <a:p>
            <a:pPr algn="justLow" rtl="1"/>
            <a:endParaRPr lang="ar-IQ" sz="4000" dirty="0" smtClean="0"/>
          </a:p>
          <a:p>
            <a:pPr algn="justLow" rtl="1"/>
            <a:endParaRPr lang="ar-IQ" sz="4000" dirty="0"/>
          </a:p>
          <a:p>
            <a:pPr algn="justLow" rtl="1"/>
            <a:endParaRPr lang="ar-IQ" sz="4000" dirty="0" smtClean="0"/>
          </a:p>
          <a:p>
            <a:pPr algn="justLow" rtl="1"/>
            <a:endParaRPr lang="ar-IQ" sz="4000" dirty="0"/>
          </a:p>
          <a:p>
            <a:pPr algn="justLow" rtl="1"/>
            <a:endParaRPr lang="ar-IQ" sz="4000" smtClean="0"/>
          </a:p>
          <a:p>
            <a:pPr algn="justLow" rtl="1"/>
            <a:r>
              <a:rPr lang="en-US" sz="4000" smtClean="0"/>
              <a:t> </a:t>
            </a:r>
            <a:r>
              <a:rPr lang="en-US" sz="4000" dirty="0" smtClean="0"/>
              <a:t>G+</a:t>
            </a:r>
            <a:endParaRPr lang="en-US" sz="4000" dirty="0">
              <a:cs typeface="+mj-cs"/>
            </a:endParaRPr>
          </a:p>
        </p:txBody>
      </p:sp>
    </p:spTree>
    <p:extLst>
      <p:ext uri="{BB962C8B-B14F-4D97-AF65-F5344CB8AC3E}">
        <p14:creationId xmlns:p14="http://schemas.microsoft.com/office/powerpoint/2010/main" val="392202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843" y="359764"/>
            <a:ext cx="11707317" cy="6160957"/>
          </a:xfrm>
        </p:spPr>
        <p:txBody>
          <a:bodyPr>
            <a:normAutofit/>
          </a:bodyPr>
          <a:lstStyle/>
          <a:p>
            <a:pPr algn="r" rtl="1"/>
            <a:r>
              <a:rPr lang="ar-IQ" sz="4000" dirty="0"/>
              <a:t>الصبغات التفريقية الاخرى/ </a:t>
            </a:r>
            <a:endParaRPr lang="ar-IQ" sz="4000" dirty="0" smtClean="0"/>
          </a:p>
          <a:p>
            <a:pPr algn="r" rtl="1"/>
            <a:endParaRPr lang="en-US" sz="4000" dirty="0"/>
          </a:p>
        </p:txBody>
      </p:sp>
      <p:pic>
        <p:nvPicPr>
          <p:cNvPr id="5" name="Picture 4"/>
          <p:cNvPicPr>
            <a:picLocks noChangeAspect="1"/>
          </p:cNvPicPr>
          <p:nvPr/>
        </p:nvPicPr>
        <p:blipFill>
          <a:blip r:embed="rId2"/>
          <a:stretch>
            <a:fillRect/>
          </a:stretch>
        </p:blipFill>
        <p:spPr>
          <a:xfrm>
            <a:off x="37334" y="869429"/>
            <a:ext cx="12154666" cy="5951050"/>
          </a:xfrm>
          <a:prstGeom prst="rect">
            <a:avLst/>
          </a:prstGeom>
        </p:spPr>
      </p:pic>
    </p:spTree>
    <p:extLst>
      <p:ext uri="{BB962C8B-B14F-4D97-AF65-F5344CB8AC3E}">
        <p14:creationId xmlns:p14="http://schemas.microsoft.com/office/powerpoint/2010/main" val="3909728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997</Words>
  <Application>Microsoft Office PowerPoint</Application>
  <PresentationFormat>Widescreen</PresentationFormat>
  <Paragraphs>79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homepc</dc:creator>
  <cp:lastModifiedBy>homepc</cp:lastModifiedBy>
  <cp:revision>29</cp:revision>
  <dcterms:created xsi:type="dcterms:W3CDTF">2022-10-20T07:28:23Z</dcterms:created>
  <dcterms:modified xsi:type="dcterms:W3CDTF">2022-10-27T06:38:43Z</dcterms:modified>
</cp:coreProperties>
</file>